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8" r:id="rId2"/>
  </p:sldMasterIdLst>
  <p:notesMasterIdLst>
    <p:notesMasterId r:id="rId14"/>
  </p:notesMasterIdLst>
  <p:sldIdLst>
    <p:sldId id="281" r:id="rId3"/>
    <p:sldId id="290" r:id="rId4"/>
    <p:sldId id="296" r:id="rId5"/>
    <p:sldId id="294" r:id="rId6"/>
    <p:sldId id="295" r:id="rId7"/>
    <p:sldId id="291" r:id="rId8"/>
    <p:sldId id="292" r:id="rId9"/>
    <p:sldId id="259" r:id="rId10"/>
    <p:sldId id="260" r:id="rId11"/>
    <p:sldId id="293" r:id="rId12"/>
    <p:sldId id="261" r:id="rId13"/>
  </p:sldIdLst>
  <p:sldSz cx="9144000" cy="6858000" type="screen4x3"/>
  <p:notesSz cx="7099300" cy="10234613"/>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CC0000"/>
  </p:clrMru>
</p:presentationPr>
</file>

<file path=ppt/tableStyles.xml><?xml version="1.0" encoding="utf-8"?>
<a:tblStyleLst xmlns:a="http://schemas.openxmlformats.org/drawingml/2006/main" def="{5C22544A-7EE6-4342-B048-85BDC9FD1C3A}">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404" autoAdjust="0"/>
    <p:restoredTop sz="91037" autoAdjust="0"/>
  </p:normalViewPr>
  <p:slideViewPr>
    <p:cSldViewPr>
      <p:cViewPr varScale="1">
        <p:scale>
          <a:sx n="71" d="100"/>
          <a:sy n="71" d="100"/>
        </p:scale>
        <p:origin x="-990" y="-96"/>
      </p:cViewPr>
      <p:guideLst>
        <p:guide orient="horz" pos="2928"/>
        <p:guide pos="4896"/>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latin typeface="Arial" charset="0"/>
              </a:defRPr>
            </a:lvl1pPr>
          </a:lstStyle>
          <a:p>
            <a:pPr>
              <a:defRPr/>
            </a:pPr>
            <a:endParaRPr lang="en-US"/>
          </a:p>
        </p:txBody>
      </p:sp>
      <p:sp>
        <p:nvSpPr>
          <p:cNvPr id="3075"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latin typeface="Arial" charset="0"/>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8"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latin typeface="Arial" charset="0"/>
              </a:defRPr>
            </a:lvl1pPr>
          </a:lstStyle>
          <a:p>
            <a:pPr>
              <a:defRPr/>
            </a:pPr>
            <a:fld id="{385693D0-93B2-453A-8586-7A596020FEE7}"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8EB62C2E-E1F6-43CF-82B8-CBB85685EE48}" type="slidenum">
              <a:rPr lang="de-DE" sz="1300"/>
              <a:pPr algn="r"/>
              <a:t>10</a:t>
            </a:fld>
            <a:endParaRPr lang="de-DE" sz="130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r>
              <a:rPr lang="en-US" sz="1200" kern="1200" dirty="0" smtClean="0">
                <a:solidFill>
                  <a:schemeClr val="tx1"/>
                </a:solidFill>
                <a:latin typeface="Arial" charset="0"/>
                <a:ea typeface="+mn-ea"/>
                <a:cs typeface="+mn-cs"/>
              </a:rPr>
              <a:t>two-hand-model</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incremental change bears less risk and is therefore more attractive for commercial banks due to its rather conservative lending approach.</a:t>
            </a:r>
          </a:p>
          <a:p>
            <a:pPr eaLnBrk="1" hangingPunct="1"/>
            <a:endParaRPr lang="fr-FR" dirty="0"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B0D4E0AE-F624-45B2-9627-3F439A9E7D2A}" type="slidenum">
              <a:rPr lang="de-DE" sz="1300"/>
              <a:pPr algn="r"/>
              <a:t>11</a:t>
            </a:fld>
            <a:endParaRPr lang="de-DE" sz="13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n-US" sz="1200" kern="1200" dirty="0" smtClean="0">
                <a:solidFill>
                  <a:schemeClr val="tx1"/>
                </a:solidFill>
                <a:latin typeface="Arial" charset="0"/>
                <a:ea typeface="+mn-ea"/>
                <a:cs typeface="+mn-cs"/>
              </a:rPr>
              <a:t>one hand model</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its top-down nature focused on a special technology and fixed on-lending rates. Although it lacks a great deal of flexibility, it has demonstrated the biggest scale so far.</a:t>
            </a:r>
          </a:p>
          <a:p>
            <a:pPr eaLnBrk="1" hangingPunct="1"/>
            <a:endParaRPr lang="fr-FR"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FD7D9661-887F-42D4-B55D-9E2F183A3B12}" type="slidenum">
              <a:rPr lang="de-DE" sz="1300"/>
              <a:pPr algn="r"/>
              <a:t>2</a:t>
            </a:fld>
            <a:endParaRPr lang="de-DE"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r>
              <a:rPr lang="en-US" sz="1200" kern="1200" dirty="0" smtClean="0">
                <a:solidFill>
                  <a:schemeClr val="tx1"/>
                </a:solidFill>
                <a:latin typeface="Arial" charset="0"/>
                <a:ea typeface="+mn-ea"/>
                <a:cs typeface="+mn-cs"/>
              </a:rPr>
              <a:t>The idea of an implementation scheme is to create a win-win situation taking into consideration the weaknesses and strengths of FSPs and TPPs and to develop an organizational set-up that creates synergies in the most effective manner. </a:t>
            </a:r>
            <a:endParaRPr lang="fr-FR"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FD7D9661-887F-42D4-B55D-9E2F183A3B12}" type="slidenum">
              <a:rPr lang="de-DE" sz="1300"/>
              <a:pPr algn="r"/>
              <a:t>3</a:t>
            </a:fld>
            <a:endParaRPr lang="de-DE"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r>
              <a:rPr lang="en-US" sz="1200" kern="1200" dirty="0" smtClean="0">
                <a:solidFill>
                  <a:schemeClr val="tx1"/>
                </a:solidFill>
                <a:latin typeface="Arial" charset="0"/>
                <a:ea typeface="+mn-ea"/>
                <a:cs typeface="+mn-cs"/>
              </a:rPr>
              <a:t>fully integrated model and there is only one face to the customer </a:t>
            </a:r>
          </a:p>
          <a:p>
            <a:pPr eaLnBrk="1" hangingPunct="1"/>
            <a:r>
              <a:rPr lang="en-US" sz="1200" kern="1200" dirty="0" smtClean="0">
                <a:solidFill>
                  <a:schemeClr val="tx1"/>
                </a:solidFill>
                <a:latin typeface="Arial" charset="0"/>
                <a:ea typeface="+mn-ea"/>
                <a:cs typeface="+mn-cs"/>
              </a:rPr>
              <a:t>all the process can be clearly defined without negotiating individual responsibilities leading to process improvement and a better customer relationship management</a:t>
            </a:r>
          </a:p>
          <a:p>
            <a:pPr eaLnBrk="1" hangingPunct="1"/>
            <a:r>
              <a:rPr lang="en-US" sz="1200" kern="1200" dirty="0" smtClean="0">
                <a:solidFill>
                  <a:schemeClr val="tx1"/>
                </a:solidFill>
                <a:latin typeface="Arial" charset="0"/>
                <a:ea typeface="+mn-ea"/>
                <a:cs typeface="+mn-cs"/>
              </a:rPr>
              <a:t>shared risk for product supplier and MFI</a:t>
            </a:r>
          </a:p>
          <a:p>
            <a:pPr eaLnBrk="1" hangingPunct="1"/>
            <a:r>
              <a:rPr lang="en-US" sz="1200" kern="1200" dirty="0" err="1" smtClean="0">
                <a:solidFill>
                  <a:schemeClr val="tx1"/>
                </a:solidFill>
                <a:latin typeface="Arial" charset="0"/>
                <a:ea typeface="+mn-ea"/>
                <a:cs typeface="+mn-cs"/>
              </a:rPr>
              <a:t>Grameen</a:t>
            </a:r>
            <a:r>
              <a:rPr lang="en-US" sz="1200" kern="1200" dirty="0" smtClean="0">
                <a:solidFill>
                  <a:schemeClr val="tx1"/>
                </a:solidFill>
                <a:latin typeface="Arial" charset="0"/>
                <a:ea typeface="+mn-ea"/>
                <a:cs typeface="+mn-cs"/>
              </a:rPr>
              <a:t> </a:t>
            </a:r>
            <a:r>
              <a:rPr lang="en-US" sz="1200" kern="1200" dirty="0" err="1" smtClean="0">
                <a:solidFill>
                  <a:schemeClr val="tx1"/>
                </a:solidFill>
                <a:latin typeface="Arial" charset="0"/>
                <a:ea typeface="+mn-ea"/>
                <a:cs typeface="+mn-cs"/>
              </a:rPr>
              <a:t>Shakti</a:t>
            </a:r>
            <a:endParaRPr lang="en-US" sz="1200" kern="1200" dirty="0" smtClean="0">
              <a:solidFill>
                <a:schemeClr val="tx1"/>
              </a:solidFill>
              <a:latin typeface="Arial" charset="0"/>
              <a:ea typeface="+mn-ea"/>
              <a:cs typeface="+mn-cs"/>
            </a:endParaRPr>
          </a:p>
          <a:p>
            <a:pPr eaLnBrk="1" hangingPunct="1"/>
            <a:r>
              <a:rPr lang="en-US" sz="1200" kern="1200" dirty="0" smtClean="0">
                <a:solidFill>
                  <a:schemeClr val="tx1"/>
                </a:solidFill>
                <a:latin typeface="Arial" charset="0"/>
                <a:ea typeface="+mn-ea"/>
                <a:cs typeface="+mn-cs"/>
              </a:rPr>
              <a:t>Disadvantages:</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initially slow growth process combined with high initial investment</a:t>
            </a:r>
            <a:endParaRPr lang="fr-FR"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FD7D9661-887F-42D4-B55D-9E2F183A3B12}" type="slidenum">
              <a:rPr lang="de-DE" sz="1300"/>
              <a:pPr algn="r"/>
              <a:t>4</a:t>
            </a:fld>
            <a:endParaRPr lang="de-DE"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r>
              <a:rPr lang="en-US" sz="1200" b="1" kern="1200" dirty="0" smtClean="0">
                <a:solidFill>
                  <a:schemeClr val="tx1"/>
                </a:solidFill>
                <a:latin typeface="Arial" charset="0"/>
                <a:ea typeface="+mn-ea"/>
                <a:cs typeface="+mn-cs"/>
              </a:rPr>
              <a:t>the MFI signs a contract with the product supplier defining each actors´ respective responsibility</a:t>
            </a:r>
            <a:endParaRPr lang="fr-FR" dirty="0" smtClean="0">
              <a:latin typeface="Arial" pitchFamily="34" charset="0"/>
            </a:endParaRPr>
          </a:p>
          <a:p>
            <a:pPr eaLnBrk="1" hangingPunct="1"/>
            <a:r>
              <a:rPr lang="en-US" sz="1200" b="1" kern="1200" dirty="0" smtClean="0">
                <a:solidFill>
                  <a:schemeClr val="tx1"/>
                </a:solidFill>
                <a:latin typeface="Arial" charset="0"/>
                <a:ea typeface="+mn-ea"/>
                <a:cs typeface="+mn-cs"/>
              </a:rPr>
              <a:t>comparably easy step into energy lending since each institution rather sticks to its core competency and remains in its respective field of expertise</a:t>
            </a:r>
          </a:p>
          <a:p>
            <a:pPr eaLnBrk="1" hangingPunct="1"/>
            <a:r>
              <a:rPr lang="en-US" sz="1200" b="1" kern="1200" dirty="0" smtClean="0">
                <a:solidFill>
                  <a:schemeClr val="tx1"/>
                </a:solidFill>
                <a:latin typeface="Arial" charset="0"/>
                <a:ea typeface="+mn-ea"/>
                <a:cs typeface="+mn-cs"/>
              </a:rPr>
              <a:t>the initial growth potential is higher</a:t>
            </a:r>
          </a:p>
          <a:p>
            <a:pPr eaLnBrk="1" hangingPunct="1"/>
            <a:r>
              <a:rPr lang="de-DE" sz="1200" b="1" kern="1200" dirty="0" smtClean="0">
                <a:solidFill>
                  <a:schemeClr val="tx1"/>
                </a:solidFill>
                <a:latin typeface="Arial" charset="0"/>
                <a:ea typeface="+mn-ea"/>
                <a:cs typeface="+mn-cs"/>
              </a:rPr>
              <a:t>SEEEDS Sri </a:t>
            </a:r>
            <a:r>
              <a:rPr lang="de-DE" sz="1200" b="1" kern="1200" dirty="0" err="1" smtClean="0">
                <a:solidFill>
                  <a:schemeClr val="tx1"/>
                </a:solidFill>
                <a:latin typeface="Arial" charset="0"/>
                <a:ea typeface="+mn-ea"/>
                <a:cs typeface="+mn-cs"/>
              </a:rPr>
              <a:t>lanka</a:t>
            </a:r>
            <a:endParaRPr lang="de-DE" sz="1200" b="1" kern="1200" dirty="0" smtClean="0">
              <a:solidFill>
                <a:schemeClr val="tx1"/>
              </a:solidFill>
              <a:latin typeface="Arial" charset="0"/>
              <a:ea typeface="+mn-ea"/>
              <a:cs typeface="+mn-cs"/>
            </a:endParaRPr>
          </a:p>
          <a:p>
            <a:pPr eaLnBrk="1" hangingPunct="1"/>
            <a:r>
              <a:rPr lang="en-US" sz="1200" b="1" kern="1200" dirty="0" smtClean="0">
                <a:solidFill>
                  <a:schemeClr val="tx1"/>
                </a:solidFill>
                <a:latin typeface="Arial" charset="0"/>
                <a:ea typeface="+mn-ea"/>
                <a:cs typeface="+mn-cs"/>
              </a:rPr>
              <a:t>Disadvantages : the end-user has to deal with two entities. The model set-up </a:t>
            </a:r>
            <a:endParaRPr lang="fr-FR"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FD7D9661-887F-42D4-B55D-9E2F183A3B12}" type="slidenum">
              <a:rPr lang="de-DE" sz="1300"/>
              <a:pPr algn="r"/>
              <a:t>5</a:t>
            </a:fld>
            <a:endParaRPr lang="de-DE"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241734F8-D8F5-44C1-AA9E-77DCC285EA95}" type="slidenum">
              <a:rPr lang="de-DE" sz="1300"/>
              <a:pPr algn="r"/>
              <a:t>6</a:t>
            </a:fld>
            <a:endParaRPr lang="de-DE" sz="130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r>
              <a:rPr lang="en-US" sz="1200" b="1" kern="1200" dirty="0" smtClean="0">
                <a:solidFill>
                  <a:schemeClr val="tx1"/>
                </a:solidFill>
                <a:latin typeface="Arial" charset="0"/>
                <a:ea typeface="+mn-ea"/>
                <a:cs typeface="+mn-cs"/>
              </a:rPr>
              <a:t>one hand model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kern="1200" dirty="0" smtClean="0">
                <a:solidFill>
                  <a:schemeClr val="tx1"/>
                </a:solidFill>
                <a:latin typeface="Arial" charset="0"/>
                <a:ea typeface="+mn-ea"/>
                <a:cs typeface="+mn-cs"/>
              </a:rPr>
              <a:t>positive incentive setting in the sense that the biogas vendor has the intrinsic motivation to keep a long-term relationship with his customers, provide them with a good installation and after-sales service in order to have stable cash-flow once the loan is shifted.</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vendor is bound to the customer after the loan shift</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1200" dirty="0" err="1" smtClean="0">
                <a:solidFill>
                  <a:schemeClr val="tx1"/>
                </a:solidFill>
                <a:latin typeface="Arial" charset="0"/>
                <a:ea typeface="+mn-ea"/>
                <a:cs typeface="+mn-cs"/>
              </a:rPr>
              <a:t>Only</a:t>
            </a:r>
            <a:r>
              <a:rPr lang="de-DE" sz="1200" b="1" kern="1200" dirty="0" smtClean="0">
                <a:solidFill>
                  <a:schemeClr val="tx1"/>
                </a:solidFill>
                <a:latin typeface="Arial" charset="0"/>
                <a:ea typeface="+mn-ea"/>
                <a:cs typeface="+mn-cs"/>
              </a:rPr>
              <a:t> </a:t>
            </a:r>
            <a:r>
              <a:rPr lang="de-DE" sz="1200" b="1" kern="1200" dirty="0" err="1" smtClean="0">
                <a:solidFill>
                  <a:schemeClr val="tx1"/>
                </a:solidFill>
                <a:latin typeface="Arial" charset="0"/>
                <a:ea typeface="+mn-ea"/>
                <a:cs typeface="+mn-cs"/>
              </a:rPr>
              <a:t>experiemnting</a:t>
            </a:r>
            <a:r>
              <a:rPr lang="de-DE" sz="1200" b="1" kern="1200" dirty="0" smtClean="0">
                <a:solidFill>
                  <a:schemeClr val="tx1"/>
                </a:solidFill>
                <a:latin typeface="Arial" charset="0"/>
                <a:ea typeface="+mn-ea"/>
                <a:cs typeface="+mn-cs"/>
              </a:rPr>
              <a:t> </a:t>
            </a:r>
            <a:r>
              <a:rPr lang="de-DE" sz="1200" b="1" kern="1200" dirty="0" err="1" smtClean="0">
                <a:solidFill>
                  <a:schemeClr val="tx1"/>
                </a:solidFill>
                <a:latin typeface="Arial" charset="0"/>
                <a:ea typeface="+mn-ea"/>
                <a:cs typeface="+mn-cs"/>
              </a:rPr>
              <a:t>charcter</a:t>
            </a:r>
            <a:r>
              <a:rPr lang="de-DE" sz="1200" b="1" kern="1200" dirty="0" smtClean="0">
                <a:solidFill>
                  <a:schemeClr val="tx1"/>
                </a:solidFill>
                <a:latin typeface="Arial" charset="0"/>
                <a:ea typeface="+mn-ea"/>
                <a:cs typeface="+mn-cs"/>
              </a:rPr>
              <a:t> so </a:t>
            </a:r>
            <a:r>
              <a:rPr lang="de-DE" sz="1200" b="1" kern="1200" dirty="0" err="1" smtClean="0">
                <a:solidFill>
                  <a:schemeClr val="tx1"/>
                </a:solidFill>
                <a:latin typeface="Arial" charset="0"/>
                <a:ea typeface="+mn-ea"/>
                <a:cs typeface="+mn-cs"/>
              </a:rPr>
              <a:t>far</a:t>
            </a:r>
            <a:r>
              <a:rPr lang="de-DE" sz="1200" b="1" kern="1200" dirty="0" smtClean="0">
                <a:solidFill>
                  <a:schemeClr val="tx1"/>
                </a:solidFill>
                <a:latin typeface="Arial" charset="0"/>
                <a:ea typeface="+mn-ea"/>
                <a:cs typeface="+mn-cs"/>
              </a:rPr>
              <a:t> but </a:t>
            </a:r>
            <a:r>
              <a:rPr lang="de-DE" sz="1200" b="1" kern="1200" dirty="0" err="1" smtClean="0">
                <a:solidFill>
                  <a:schemeClr val="tx1"/>
                </a:solidFill>
                <a:latin typeface="Arial" charset="0"/>
                <a:ea typeface="+mn-ea"/>
                <a:cs typeface="+mn-cs"/>
              </a:rPr>
              <a:t>huge</a:t>
            </a:r>
            <a:r>
              <a:rPr lang="de-DE" sz="1200" b="1" kern="1200" dirty="0" smtClean="0">
                <a:solidFill>
                  <a:schemeClr val="tx1"/>
                </a:solidFill>
                <a:latin typeface="Arial" charset="0"/>
                <a:ea typeface="+mn-ea"/>
                <a:cs typeface="+mn-cs"/>
              </a:rPr>
              <a:t> potential</a:t>
            </a:r>
            <a:endParaRPr lang="en-US" sz="1200" b="1" kern="1200" dirty="0" smtClean="0">
              <a:solidFill>
                <a:schemeClr val="tx1"/>
              </a:solidFill>
              <a:latin typeface="Arial" charset="0"/>
              <a:ea typeface="+mn-ea"/>
              <a:cs typeface="+mn-cs"/>
            </a:endParaRPr>
          </a:p>
          <a:p>
            <a:pPr eaLnBrk="1" hangingPunct="1"/>
            <a:endParaRPr lang="fr-FR" dirty="0"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13F2A851-C887-4BF0-B100-F9B209D57FE8}" type="slidenum">
              <a:rPr lang="de-DE" sz="1300"/>
              <a:pPr algn="r"/>
              <a:t>7</a:t>
            </a:fld>
            <a:endParaRPr lang="de-DE" sz="130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r>
              <a:rPr lang="fr-FR" dirty="0" err="1" smtClean="0">
                <a:latin typeface="Arial" pitchFamily="34" charset="0"/>
              </a:rPr>
              <a:t>Same</a:t>
            </a:r>
            <a:r>
              <a:rPr lang="fr-FR" dirty="0" smtClean="0">
                <a:latin typeface="Arial" pitchFamily="34" charset="0"/>
              </a:rPr>
              <a:t> as </a:t>
            </a:r>
            <a:r>
              <a:rPr lang="fr-FR" dirty="0" err="1" smtClean="0">
                <a:latin typeface="Arial" pitchFamily="34" charset="0"/>
              </a:rPr>
              <a:t>above</a:t>
            </a:r>
            <a:r>
              <a:rPr lang="fr-FR" dirty="0" smtClean="0">
                <a:latin typeface="Arial" pitchFamily="34" charset="0"/>
              </a:rPr>
              <a:t> but cash </a:t>
            </a:r>
            <a:r>
              <a:rPr lang="fr-FR" dirty="0" err="1" smtClean="0">
                <a:latin typeface="Arial" pitchFamily="34" charset="0"/>
              </a:rPr>
              <a:t>biz</a:t>
            </a:r>
            <a:r>
              <a:rPr lang="fr-FR" dirty="0" smtClean="0">
                <a:latin typeface="Arial" pitchFamily="34" charset="0"/>
              </a:rPr>
              <a:t> + no </a:t>
            </a:r>
            <a:r>
              <a:rPr lang="fr-FR" dirty="0" err="1" smtClean="0">
                <a:latin typeface="Arial" pitchFamily="34" charset="0"/>
              </a:rPr>
              <a:t>incentives</a:t>
            </a:r>
            <a:r>
              <a:rPr lang="fr-FR" dirty="0" smtClean="0">
                <a:latin typeface="Arial" pitchFamily="34" charset="0"/>
              </a:rPr>
              <a:t> for long</a:t>
            </a:r>
            <a:r>
              <a:rPr lang="fr-FR" baseline="0" dirty="0" smtClean="0">
                <a:latin typeface="Arial" pitchFamily="34" charset="0"/>
              </a:rPr>
              <a:t> </a:t>
            </a:r>
            <a:r>
              <a:rPr lang="fr-FR" baseline="0" dirty="0" err="1" smtClean="0">
                <a:latin typeface="Arial" pitchFamily="34" charset="0"/>
              </a:rPr>
              <a:t>term</a:t>
            </a:r>
            <a:r>
              <a:rPr lang="fr-FR" baseline="0" dirty="0" smtClean="0">
                <a:latin typeface="Arial" pitchFamily="34" charset="0"/>
              </a:rPr>
              <a:t> </a:t>
            </a:r>
            <a:r>
              <a:rPr lang="fr-FR" baseline="0" dirty="0" err="1" smtClean="0">
                <a:latin typeface="Arial" pitchFamily="34" charset="0"/>
              </a:rPr>
              <a:t>relationship</a:t>
            </a:r>
            <a:endParaRPr lang="fr-FR" baseline="0" dirty="0" smtClean="0">
              <a:latin typeface="Arial"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APEX institution engages into the field because of governmental requirements (5% deprived sector lending quota with respect to energy). Consequently, the model executed so far lacks a business case mindset and can rather be considered as a regulation driven corporate social responsibility model. As such, it is highly sensitive to political change. At the same time, this political regulation bears great opportunities since commercial banks with a lot of experience are forced into the sector and might eventually figure out business opportunities. In any case, a minimum money flow in the market is guaranteed which will be supportive for the sector.</a:t>
            </a:r>
          </a:p>
          <a:p>
            <a:pPr eaLnBrk="1" hangingPunct="1"/>
            <a:endParaRPr lang="fr-FR" dirty="0"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7BF53969-359F-4326-99F8-099F284CE010}" type="slidenum">
              <a:rPr lang="de-DE" sz="1300"/>
              <a:pPr algn="r"/>
              <a:t>8</a:t>
            </a:fld>
            <a:endParaRPr lang="de-DE" sz="130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n-US" sz="1200" kern="1200" dirty="0" smtClean="0">
                <a:solidFill>
                  <a:schemeClr val="tx1"/>
                </a:solidFill>
                <a:latin typeface="Arial" charset="0"/>
                <a:ea typeface="+mn-ea"/>
                <a:cs typeface="+mn-cs"/>
              </a:rPr>
              <a:t>two-hand-model</a:t>
            </a:r>
          </a:p>
          <a:p>
            <a:pPr eaLnBrk="1" hangingPunct="1"/>
            <a:r>
              <a:rPr lang="en-US" sz="1200" kern="1200" dirty="0" smtClean="0">
                <a:solidFill>
                  <a:schemeClr val="tx1"/>
                </a:solidFill>
                <a:latin typeface="Arial" charset="0"/>
                <a:ea typeface="+mn-ea"/>
                <a:cs typeface="+mn-cs"/>
              </a:rPr>
              <a:t>high degree of local </a:t>
            </a:r>
            <a:r>
              <a:rPr lang="en-US" sz="1200" kern="1200" dirty="0" err="1" smtClean="0">
                <a:solidFill>
                  <a:schemeClr val="tx1"/>
                </a:solidFill>
                <a:latin typeface="Arial" charset="0"/>
                <a:ea typeface="+mn-ea"/>
                <a:cs typeface="+mn-cs"/>
              </a:rPr>
              <a:t>embeddedness</a:t>
            </a:r>
            <a:endParaRPr lang="en-US" sz="1200" kern="1200" dirty="0" smtClean="0">
              <a:solidFill>
                <a:schemeClr val="tx1"/>
              </a:solidFill>
              <a:latin typeface="Arial" charset="0"/>
              <a:ea typeface="+mn-ea"/>
              <a:cs typeface="+mn-cs"/>
            </a:endParaRPr>
          </a:p>
          <a:p>
            <a:pPr eaLnBrk="1" hangingPunct="1"/>
            <a:r>
              <a:rPr lang="en-US" sz="1200" kern="1200" dirty="0" smtClean="0">
                <a:solidFill>
                  <a:schemeClr val="tx1"/>
                </a:solidFill>
                <a:latin typeface="Arial" charset="0"/>
                <a:ea typeface="+mn-ea"/>
                <a:cs typeface="+mn-cs"/>
              </a:rPr>
              <a:t>weak track record and the personality driven nature of many LFIs can be seen as weak elements in the chain. However, the ACE Bank already successfully helped enhancing the capacity leading to a restructuration of LFIs</a:t>
            </a:r>
            <a:endParaRPr lang="fr-FR" dirty="0"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a:fld id="{54F205F0-D6A4-47FC-A1B1-450D00DF1424}" type="slidenum">
              <a:rPr lang="de-DE" sz="1300"/>
              <a:pPr algn="r"/>
              <a:t>9</a:t>
            </a:fld>
            <a:endParaRPr lang="de-DE" sz="13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wholesale lending model - the community model for micro hydro installations - is also a two-hand-model. It profits from the bundling of credits which are then split according to the individual willingness to pay of each community member. The downsides lie in the high initial costs and the dependency on a person or group carrying the right incentive to run and maintain the system.</a:t>
            </a:r>
          </a:p>
          <a:p>
            <a:pPr eaLnBrk="1" hangingPunct="1"/>
            <a:endParaRPr lang="fr-FR"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6308725"/>
            <a:ext cx="9144000" cy="54927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5" name="Rectangle 2"/>
          <p:cNvSpPr>
            <a:spLocks noChangeArrowheads="1"/>
          </p:cNvSpPr>
          <p:nvPr userDrawn="1"/>
        </p:nvSpPr>
        <p:spPr bwMode="auto">
          <a:xfrm>
            <a:off x="0" y="0"/>
            <a:ext cx="9144000" cy="37163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grpSp>
        <p:nvGrpSpPr>
          <p:cNvPr id="6" name="Group 15"/>
          <p:cNvGrpSpPr>
            <a:grpSpLocks/>
          </p:cNvGrpSpPr>
          <p:nvPr userDrawn="1"/>
        </p:nvGrpSpPr>
        <p:grpSpPr bwMode="auto">
          <a:xfrm>
            <a:off x="0" y="6380163"/>
            <a:ext cx="9144000" cy="433387"/>
            <a:chOff x="0" y="3974"/>
            <a:chExt cx="5760" cy="273"/>
          </a:xfrm>
        </p:grpSpPr>
        <p:grpSp>
          <p:nvGrpSpPr>
            <p:cNvPr id="7" name="Group 14"/>
            <p:cNvGrpSpPr>
              <a:grpSpLocks/>
            </p:cNvGrpSpPr>
            <p:nvPr/>
          </p:nvGrpSpPr>
          <p:grpSpPr bwMode="auto">
            <a:xfrm>
              <a:off x="0" y="3974"/>
              <a:ext cx="5760" cy="273"/>
              <a:chOff x="0" y="3974"/>
              <a:chExt cx="5760" cy="273"/>
            </a:xfrm>
          </p:grpSpPr>
          <p:sp>
            <p:nvSpPr>
              <p:cNvPr id="9" name="Text Box 10"/>
              <p:cNvSpPr txBox="1">
                <a:spLocks noChangeArrowheads="1"/>
              </p:cNvSpPr>
              <p:nvPr/>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dirty="0">
                    <a:solidFill>
                      <a:srgbClr val="5F5F5F"/>
                    </a:solidFill>
                    <a:latin typeface="Calibri" pitchFamily="34" charset="0"/>
                  </a:rPr>
                  <a:t>M </a:t>
                </a:r>
                <a:r>
                  <a:rPr lang="en-US" sz="1400" b="1" dirty="0" err="1">
                    <a:solidFill>
                      <a:srgbClr val="5F5F5F"/>
                    </a:solidFill>
                    <a:latin typeface="Calibri" pitchFamily="34" charset="0"/>
                  </a:rPr>
                  <a:t>i</a:t>
                </a:r>
                <a:r>
                  <a:rPr lang="en-US" sz="1400" b="1" dirty="0">
                    <a:solidFill>
                      <a:srgbClr val="5F5F5F"/>
                    </a:solidFill>
                    <a:latin typeface="Calibri" pitchFamily="34" charset="0"/>
                  </a:rPr>
                  <a:t> c r o E n e r g y</a:t>
                </a:r>
              </a:p>
            </p:txBody>
          </p:sp>
          <p:sp>
            <p:nvSpPr>
              <p:cNvPr id="10" name="Text Box 11"/>
              <p:cNvSpPr txBox="1">
                <a:spLocks noChangeArrowheads="1"/>
              </p:cNvSpPr>
              <p:nvPr/>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dirty="0">
                    <a:solidFill>
                      <a:srgbClr val="A50021"/>
                    </a:solidFill>
                    <a:latin typeface="Calibri" pitchFamily="34" charset="0"/>
                  </a:rPr>
                  <a:t>I n t e r n a t I o n a l</a:t>
                </a:r>
              </a:p>
            </p:txBody>
          </p:sp>
        </p:grpSp>
        <p:sp>
          <p:nvSpPr>
            <p:cNvPr id="8" name="Text Box 8"/>
            <p:cNvSpPr txBox="1">
              <a:spLocks noChangeArrowheads="1"/>
            </p:cNvSpPr>
            <p:nvPr/>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pic>
        <p:nvPicPr>
          <p:cNvPr id="11" name="Picture 2"/>
          <p:cNvPicPr>
            <a:picLocks noChangeAspect="1" noChangeArrowheads="1"/>
          </p:cNvPicPr>
          <p:nvPr userDrawn="1"/>
        </p:nvPicPr>
        <p:blipFill>
          <a:blip r:embed="rId2"/>
          <a:srcRect/>
          <a:stretch>
            <a:fillRect/>
          </a:stretch>
        </p:blipFill>
        <p:spPr bwMode="auto">
          <a:xfrm>
            <a:off x="3500430" y="4786322"/>
            <a:ext cx="2516190" cy="1304018"/>
          </a:xfrm>
          <a:prstGeom prst="rect">
            <a:avLst/>
          </a:prstGeom>
          <a:noFill/>
          <a:ln w="9525">
            <a:noFill/>
            <a:miter lim="800000"/>
            <a:headEnd/>
            <a:tailEnd/>
          </a:ln>
        </p:spPr>
      </p:pic>
      <p:sp>
        <p:nvSpPr>
          <p:cNvPr id="55304" name="Rectangle 2"/>
          <p:cNvSpPr>
            <a:spLocks noGrp="1" noChangeArrowheads="1"/>
          </p:cNvSpPr>
          <p:nvPr>
            <p:ph type="ctrTitle"/>
          </p:nvPr>
        </p:nvSpPr>
        <p:spPr>
          <a:xfrm>
            <a:off x="685800" y="2130425"/>
            <a:ext cx="7772400" cy="1470025"/>
          </a:xfrm>
        </p:spPr>
        <p:txBody>
          <a:bodyPr anchor="b"/>
          <a:lstStyle>
            <a:lvl1pPr>
              <a:defRPr smtClean="0">
                <a:latin typeface="Futura Lt BT" pitchFamily="34" charset="0"/>
              </a:defRPr>
            </a:lvl1pPr>
          </a:lstStyle>
          <a:p>
            <a:r>
              <a:rPr lang="de-DE" smtClean="0"/>
              <a:t>Titelmasterformat durch Klicken bearbeiten</a:t>
            </a:r>
          </a:p>
        </p:txBody>
      </p:sp>
      <p:sp>
        <p:nvSpPr>
          <p:cNvPr id="55305"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atin typeface="Futura Lt BT" pitchFamily="34" charset="0"/>
                <a:cs typeface="Futura Lt BT" pitchFamily="34" charset="0"/>
              </a:defRPr>
            </a:lvl1pPr>
          </a:lstStyle>
          <a:p>
            <a:r>
              <a:rPr lang="de-DE" smtClean="0"/>
              <a:t>Formatvorlage des Untertitelmasters durch Klicken bearbeiten</a:t>
            </a:r>
          </a:p>
        </p:txBody>
      </p:sp>
      <p:pic>
        <p:nvPicPr>
          <p:cNvPr id="13" name="Picture 3" descr="transparent logo.png"/>
          <p:cNvPicPr>
            <a:picLocks noChangeAspect="1" noChangeArrowheads="1"/>
          </p:cNvPicPr>
          <p:nvPr userDrawn="1"/>
        </p:nvPicPr>
        <p:blipFill>
          <a:blip r:embed="rId3"/>
          <a:srcRect/>
          <a:stretch>
            <a:fillRect/>
          </a:stretch>
        </p:blipFill>
        <p:spPr bwMode="auto">
          <a:xfrm>
            <a:off x="7286644" y="5000636"/>
            <a:ext cx="866775" cy="923925"/>
          </a:xfrm>
          <a:prstGeom prst="rect">
            <a:avLst/>
          </a:prstGeom>
          <a:noFill/>
          <a:ln w="9525">
            <a:noFill/>
            <a:miter lim="800000"/>
            <a:headEnd/>
            <a:tailEnd/>
          </a:ln>
        </p:spPr>
      </p:pic>
      <p:pic>
        <p:nvPicPr>
          <p:cNvPr id="14" name="Picture 23" descr="ME Logo full - GIF"/>
          <p:cNvPicPr>
            <a:picLocks noChangeAspect="1" noChangeArrowheads="1"/>
          </p:cNvPicPr>
          <p:nvPr userDrawn="1"/>
        </p:nvPicPr>
        <p:blipFill>
          <a:blip r:embed="rId4" cstate="print">
            <a:extLst>
              <a:ext uri="{28A0092B-C50C-407E-A947-70E740481C1C}">
                <a14:useLocalDpi xmlns:a14="http://schemas.microsoft.com/office/drawing/2010/main" xmlns="" xmlns:mv="urn:schemas-microsoft-com:mac:vml" xmlns:mc="http://schemas.openxmlformats.org/markup-compatibility/2006" val="0"/>
              </a:ext>
            </a:extLst>
          </a:blip>
          <a:srcRect/>
          <a:stretch>
            <a:fillRect/>
          </a:stretch>
        </p:blipFill>
        <p:spPr bwMode="auto">
          <a:xfrm>
            <a:off x="2857488" y="428604"/>
            <a:ext cx="2855099" cy="1143008"/>
          </a:xfrm>
          <a:prstGeom prst="rect">
            <a:avLst/>
          </a:prstGeom>
          <a:noFill/>
          <a:ln>
            <a:noFill/>
          </a:ln>
          <a:extLst>
            <a:ext uri="{909E8E84-426E-40DD-AFC4-6F175D3DCCD1}">
              <a14:hiddenFill xmlns:a14="http://schemas.microsoft.com/office/drawing/2010/main" xmlns="" xmlns:mv="urn:schemas-microsoft-com:mac:vml" xmlns:mc="http://schemas.openxmlformats.org/markup-compatibility/2006">
                <a:solidFill>
                  <a:srgbClr val="FFFFFF"/>
                </a:solidFill>
              </a14:hiddenFill>
            </a:ext>
            <a:ext uri="{91240B29-F687-4F45-9708-019B960494DF}">
              <a14:hiddenLine xmlns:a14="http://schemas.microsoft.com/office/drawing/2010/main" xmlns="" xmlns:mv="urn:schemas-microsoft-com:mac:vml" xmlns:mc="http://schemas.openxmlformats.org/markup-compatibility/2006" w="9525">
                <a:solidFill>
                  <a:srgbClr val="000000"/>
                </a:solidFill>
                <a:miter lim="800000"/>
                <a:headEnd/>
                <a:tailEnd/>
              </a14:hiddenLine>
            </a:ext>
          </a:extLst>
        </p:spPr>
      </p:pic>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8888" y="274638"/>
            <a:ext cx="6626225" cy="8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5" name="Picture 2" descr="D:\ME Transfer\ME Material\Logo and Graphics\ME Logo GiF.gif"/>
          <p:cNvPicPr>
            <a:picLocks noChangeAspect="1" noChangeArrowheads="1"/>
          </p:cNvPicPr>
          <p:nvPr userDrawn="1"/>
        </p:nvPicPr>
        <p:blipFill>
          <a:blip r:embed="rId2"/>
          <a:srcRect/>
          <a:stretch>
            <a:fillRect/>
          </a:stretch>
        </p:blipFill>
        <p:spPr bwMode="auto">
          <a:xfrm>
            <a:off x="8042275" y="260350"/>
            <a:ext cx="660400" cy="688975"/>
          </a:xfrm>
          <a:prstGeom prst="rect">
            <a:avLst/>
          </a:prstGeom>
          <a:noFill/>
          <a:ln w="9525">
            <a:noFill/>
            <a:miter lim="800000"/>
            <a:headEnd/>
            <a:tailEnd/>
          </a:ln>
        </p:spPr>
      </p:pic>
      <p:grpSp>
        <p:nvGrpSpPr>
          <p:cNvPr id="6" name="Group 15"/>
          <p:cNvGrpSpPr>
            <a:grpSpLocks/>
          </p:cNvGrpSpPr>
          <p:nvPr userDrawn="1"/>
        </p:nvGrpSpPr>
        <p:grpSpPr bwMode="auto">
          <a:xfrm>
            <a:off x="0" y="6380163"/>
            <a:ext cx="9144000" cy="433387"/>
            <a:chOff x="0" y="3974"/>
            <a:chExt cx="5760" cy="273"/>
          </a:xfrm>
        </p:grpSpPr>
        <p:grpSp>
          <p:nvGrpSpPr>
            <p:cNvPr id="7" name="Group 14"/>
            <p:cNvGrpSpPr>
              <a:grpSpLocks/>
            </p:cNvGrpSpPr>
            <p:nvPr userDrawn="1"/>
          </p:nvGrpSpPr>
          <p:grpSpPr bwMode="auto">
            <a:xfrm>
              <a:off x="0" y="3974"/>
              <a:ext cx="5760" cy="273"/>
              <a:chOff x="0" y="3974"/>
              <a:chExt cx="5760" cy="273"/>
            </a:xfrm>
          </p:grpSpPr>
          <p:sp>
            <p:nvSpPr>
              <p:cNvPr id="9"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10"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8"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11"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2"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ABD28125-44D3-4102-8CE1-E090C7382EEC}" type="slidenum">
              <a:rPr lang="de-DE" sz="1000">
                <a:latin typeface="Futura Bk BT" pitchFamily="34" charset="0"/>
              </a:rPr>
              <a:pPr algn="ctr">
                <a:spcBef>
                  <a:spcPct val="50000"/>
                </a:spcBef>
                <a:defRPr/>
              </a:pPr>
              <a:t>‹Nr.›</a:t>
            </a:fld>
            <a:r>
              <a:rPr lang="de-DE" sz="1000" dirty="0">
                <a:latin typeface="Futura Bk BT" pitchFamily="34" charset="0"/>
              </a:rPr>
              <a:t> -</a:t>
            </a:r>
            <a:r>
              <a:rPr lang="de-DE" sz="1000" dirty="0">
                <a:solidFill>
                  <a:srgbClr val="A50021"/>
                </a:solidFill>
                <a:latin typeface="Futura Bk BT" pitchFamily="34" charset="0"/>
              </a:rPr>
              <a:t>64</a:t>
            </a:r>
          </a:p>
        </p:txBody>
      </p:sp>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1600200"/>
            <a:ext cx="2071688" cy="4525963"/>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6067425"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5" name="Picture 2" descr="D:\ME Transfer\ME Material\Logo and Graphics\ME Logo GiF.gif"/>
          <p:cNvPicPr>
            <a:picLocks noChangeAspect="1" noChangeArrowheads="1"/>
          </p:cNvPicPr>
          <p:nvPr userDrawn="1"/>
        </p:nvPicPr>
        <p:blipFill>
          <a:blip r:embed="rId2"/>
          <a:srcRect/>
          <a:stretch>
            <a:fillRect/>
          </a:stretch>
        </p:blipFill>
        <p:spPr bwMode="auto">
          <a:xfrm>
            <a:off x="8042275" y="260350"/>
            <a:ext cx="660400" cy="688975"/>
          </a:xfrm>
          <a:prstGeom prst="rect">
            <a:avLst/>
          </a:prstGeom>
          <a:noFill/>
          <a:ln w="9525">
            <a:noFill/>
            <a:miter lim="800000"/>
            <a:headEnd/>
            <a:tailEnd/>
          </a:ln>
        </p:spPr>
      </p:pic>
      <p:grpSp>
        <p:nvGrpSpPr>
          <p:cNvPr id="6" name="Group 15"/>
          <p:cNvGrpSpPr>
            <a:grpSpLocks/>
          </p:cNvGrpSpPr>
          <p:nvPr userDrawn="1"/>
        </p:nvGrpSpPr>
        <p:grpSpPr bwMode="auto">
          <a:xfrm>
            <a:off x="0" y="6380163"/>
            <a:ext cx="9144000" cy="433387"/>
            <a:chOff x="0" y="3974"/>
            <a:chExt cx="5760" cy="273"/>
          </a:xfrm>
        </p:grpSpPr>
        <p:grpSp>
          <p:nvGrpSpPr>
            <p:cNvPr id="7" name="Group 14"/>
            <p:cNvGrpSpPr>
              <a:grpSpLocks/>
            </p:cNvGrpSpPr>
            <p:nvPr userDrawn="1"/>
          </p:nvGrpSpPr>
          <p:grpSpPr bwMode="auto">
            <a:xfrm>
              <a:off x="0" y="3974"/>
              <a:ext cx="5760" cy="273"/>
              <a:chOff x="0" y="3974"/>
              <a:chExt cx="5760" cy="273"/>
            </a:xfrm>
          </p:grpSpPr>
          <p:sp>
            <p:nvSpPr>
              <p:cNvPr id="9"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10"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8"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11"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2"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26EADDA7-7DCE-4A6A-A418-A918C9915FB2}" type="slidenum">
              <a:rPr lang="de-DE" sz="1000">
                <a:latin typeface="Futura Bk BT" pitchFamily="34" charset="0"/>
              </a:rPr>
              <a:pPr algn="ctr">
                <a:spcBef>
                  <a:spcPct val="50000"/>
                </a:spcBef>
                <a:defRPr/>
              </a:pPr>
              <a:t>‹Nr.›</a:t>
            </a:fld>
            <a:r>
              <a:rPr lang="de-DE" sz="1000" dirty="0">
                <a:latin typeface="Futura Bk BT" pitchFamily="34" charset="0"/>
              </a:rPr>
              <a:t> -</a:t>
            </a:r>
            <a:r>
              <a:rPr lang="de-DE" sz="1000" dirty="0">
                <a:solidFill>
                  <a:srgbClr val="A50021"/>
                </a:solidFill>
                <a:latin typeface="Futura Bk BT" pitchFamily="34" charset="0"/>
              </a:rPr>
              <a:t>64</a:t>
            </a:r>
          </a:p>
        </p:txBody>
      </p:sp>
      <p:pic>
        <p:nvPicPr>
          <p:cNvPr id="13" name="Picture 3" descr="transparent logo.png"/>
          <p:cNvPicPr>
            <a:picLocks noChangeAspect="1" noChangeArrowheads="1"/>
          </p:cNvPicPr>
          <p:nvPr userDrawn="1"/>
        </p:nvPicPr>
        <p:blipFill>
          <a:blip r:embed="rId3"/>
          <a:srcRect/>
          <a:stretch>
            <a:fillRect/>
          </a:stretch>
        </p:blipFill>
        <p:spPr bwMode="auto">
          <a:xfrm>
            <a:off x="142875" y="122238"/>
            <a:ext cx="866775" cy="923925"/>
          </a:xfrm>
          <a:prstGeom prst="rect">
            <a:avLst/>
          </a:prstGeom>
          <a:noFill/>
          <a:ln w="9525">
            <a:noFill/>
            <a:miter lim="800000"/>
            <a:headEnd/>
            <a:tailEnd/>
          </a:ln>
        </p:spPr>
      </p:pic>
      <p:sp>
        <p:nvSpPr>
          <p:cNvPr id="2" name="Titre 1"/>
          <p:cNvSpPr>
            <a:spLocks noGrp="1"/>
          </p:cNvSpPr>
          <p:nvPr>
            <p:ph type="title"/>
          </p:nvPr>
        </p:nvSpPr>
        <p:spPr>
          <a:xfrm>
            <a:off x="1214414" y="274638"/>
            <a:ext cx="6715172" cy="850900"/>
          </a:xfrm>
        </p:spPr>
        <p:txBody>
          <a:bodyPr/>
          <a:lstStyle>
            <a:lvl1pPr algn="l">
              <a:defRPr sz="2400"/>
            </a:lvl1pPr>
          </a:lstStyle>
          <a:p>
            <a:r>
              <a:rPr lang="fr-FR" dirty="0" smtClean="0"/>
              <a:t>Cliquez pour modifier le style du titre</a:t>
            </a:r>
            <a:endParaRPr lang="fr-FR" dirty="0"/>
          </a:p>
        </p:txBody>
      </p:sp>
      <p:sp>
        <p:nvSpPr>
          <p:cNvPr id="3" name="Espace réservé du contenu 2"/>
          <p:cNvSpPr>
            <a:spLocks noGrp="1"/>
          </p:cNvSpPr>
          <p:nvPr>
            <p:ph idx="1" hasCustomPrompt="1"/>
          </p:nvPr>
        </p:nvSpPr>
        <p:spPr/>
        <p:txBody>
          <a:bodyPr/>
          <a:lstStyle/>
          <a:p>
            <a:pPr lvl="0"/>
            <a:r>
              <a:rPr lang="fr-FR" dirty="0" smtClean="0"/>
              <a:t>Cliquez pour modifier les styles du texte du </a:t>
            </a:r>
            <a:r>
              <a:rPr lang="fr-FR" dirty="0" smtClean="0"/>
              <a:t>masque</a:t>
            </a:r>
            <a:endParaRPr lang="fr-FR" dirty="0"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3" name="Rectangle 9"/>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4" name="Picture 2" descr="D:\ME Transfer\ME Material\Logo and Graphics\ME Logo GiF.gif"/>
          <p:cNvPicPr>
            <a:picLocks noChangeAspect="1" noChangeArrowheads="1"/>
          </p:cNvPicPr>
          <p:nvPr userDrawn="1"/>
        </p:nvPicPr>
        <p:blipFill>
          <a:blip r:embed="rId2"/>
          <a:srcRect/>
          <a:stretch>
            <a:fillRect/>
          </a:stretch>
        </p:blipFill>
        <p:spPr bwMode="auto">
          <a:xfrm>
            <a:off x="7929563" y="142875"/>
            <a:ext cx="885825" cy="923925"/>
          </a:xfrm>
          <a:prstGeom prst="rect">
            <a:avLst/>
          </a:prstGeom>
          <a:noFill/>
          <a:ln w="9525">
            <a:noFill/>
            <a:miter lim="800000"/>
            <a:headEnd/>
            <a:tailEnd/>
          </a:ln>
        </p:spPr>
      </p:pic>
      <p:grpSp>
        <p:nvGrpSpPr>
          <p:cNvPr id="5" name="Group 15"/>
          <p:cNvGrpSpPr>
            <a:grpSpLocks/>
          </p:cNvGrpSpPr>
          <p:nvPr userDrawn="1"/>
        </p:nvGrpSpPr>
        <p:grpSpPr bwMode="auto">
          <a:xfrm>
            <a:off x="0" y="6380163"/>
            <a:ext cx="9144000" cy="433387"/>
            <a:chOff x="0" y="3974"/>
            <a:chExt cx="5760" cy="273"/>
          </a:xfrm>
        </p:grpSpPr>
        <p:grpSp>
          <p:nvGrpSpPr>
            <p:cNvPr id="6" name="Group 14"/>
            <p:cNvGrpSpPr>
              <a:grpSpLocks/>
            </p:cNvGrpSpPr>
            <p:nvPr userDrawn="1"/>
          </p:nvGrpSpPr>
          <p:grpSpPr bwMode="auto">
            <a:xfrm>
              <a:off x="0" y="3974"/>
              <a:ext cx="5760" cy="273"/>
              <a:chOff x="0" y="3974"/>
              <a:chExt cx="5760" cy="273"/>
            </a:xfrm>
          </p:grpSpPr>
          <p:sp>
            <p:nvSpPr>
              <p:cNvPr id="8"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9"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7"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10"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1"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6AC7347D-50D3-437B-B26F-E700FE1CF58A}" type="slidenum">
              <a:rPr lang="de-DE" sz="1000">
                <a:latin typeface="Futura Bk BT" pitchFamily="34" charset="0"/>
              </a:rPr>
              <a:pPr algn="ctr">
                <a:spcBef>
                  <a:spcPct val="50000"/>
                </a:spcBef>
                <a:defRPr/>
              </a:pPr>
              <a:t>‹Nr.›</a:t>
            </a:fld>
            <a:r>
              <a:rPr lang="de-DE" sz="1000">
                <a:latin typeface="Futura Bk BT" pitchFamily="34" charset="0"/>
              </a:rPr>
              <a:t> - </a:t>
            </a:r>
            <a:r>
              <a:rPr lang="de-DE" sz="1000">
                <a:solidFill>
                  <a:srgbClr val="A50021"/>
                </a:solidFill>
                <a:latin typeface="Futura Bk BT" pitchFamily="34" charset="0"/>
              </a:rPr>
              <a:t>##</a:t>
            </a:r>
          </a:p>
        </p:txBody>
      </p:sp>
      <p:sp>
        <p:nvSpPr>
          <p:cNvPr id="2" name="Titre 1"/>
          <p:cNvSpPr>
            <a:spLocks noGrp="1"/>
          </p:cNvSpPr>
          <p:nvPr>
            <p:ph type="title"/>
          </p:nvPr>
        </p:nvSpPr>
        <p:spPr>
          <a:xfrm>
            <a:off x="1214414" y="274638"/>
            <a:ext cx="6572296" cy="850900"/>
          </a:xfrm>
        </p:spPr>
        <p:txBody>
          <a:bodyPr/>
          <a:lstStyle>
            <a:lvl1pPr algn="l">
              <a:defRPr sz="2400"/>
            </a:lvl1pPr>
          </a:lstStyle>
          <a:p>
            <a:r>
              <a:rPr lang="fr-FR" dirty="0" smtClean="0"/>
              <a:t>Cliquez pour modifier le style du titre</a:t>
            </a:r>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3" name="Picture 10" descr="D:\ME Transfer\ME Material\Logo and Graphics\ME Logo GiF.gif"/>
          <p:cNvPicPr>
            <a:picLocks noChangeAspect="1" noChangeArrowheads="1"/>
          </p:cNvPicPr>
          <p:nvPr userDrawn="1"/>
        </p:nvPicPr>
        <p:blipFill>
          <a:blip r:embed="rId2"/>
          <a:srcRect/>
          <a:stretch>
            <a:fillRect/>
          </a:stretch>
        </p:blipFill>
        <p:spPr bwMode="auto">
          <a:xfrm>
            <a:off x="8042275" y="260350"/>
            <a:ext cx="660400" cy="688975"/>
          </a:xfrm>
          <a:prstGeom prst="rect">
            <a:avLst/>
          </a:prstGeom>
          <a:noFill/>
          <a:ln w="9525">
            <a:noFill/>
            <a:miter lim="800000"/>
            <a:headEnd/>
            <a:tailEnd/>
          </a:ln>
        </p:spPr>
      </p:pic>
      <p:grpSp>
        <p:nvGrpSpPr>
          <p:cNvPr id="4" name="Group 15"/>
          <p:cNvGrpSpPr>
            <a:grpSpLocks/>
          </p:cNvGrpSpPr>
          <p:nvPr userDrawn="1"/>
        </p:nvGrpSpPr>
        <p:grpSpPr bwMode="auto">
          <a:xfrm>
            <a:off x="0" y="6380163"/>
            <a:ext cx="9144000" cy="433387"/>
            <a:chOff x="0" y="3974"/>
            <a:chExt cx="5760" cy="273"/>
          </a:xfrm>
        </p:grpSpPr>
        <p:grpSp>
          <p:nvGrpSpPr>
            <p:cNvPr id="5" name="Group 14"/>
            <p:cNvGrpSpPr>
              <a:grpSpLocks/>
            </p:cNvGrpSpPr>
            <p:nvPr userDrawn="1"/>
          </p:nvGrpSpPr>
          <p:grpSpPr bwMode="auto">
            <a:xfrm>
              <a:off x="0" y="3974"/>
              <a:ext cx="5760" cy="273"/>
              <a:chOff x="0" y="3974"/>
              <a:chExt cx="5760" cy="273"/>
            </a:xfrm>
          </p:grpSpPr>
          <p:sp>
            <p:nvSpPr>
              <p:cNvPr id="7"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8"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6"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9"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0"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DEEFD5E8-4948-4D6A-A090-09C948573381}" type="slidenum">
              <a:rPr lang="de-DE" sz="1000">
                <a:latin typeface="Futura Bk BT" pitchFamily="34" charset="0"/>
              </a:rPr>
              <a:pPr algn="ctr">
                <a:spcBef>
                  <a:spcPct val="50000"/>
                </a:spcBef>
                <a:defRPr/>
              </a:pPr>
              <a:t>‹Nr.›</a:t>
            </a:fld>
            <a:r>
              <a:rPr lang="de-DE" sz="1000" dirty="0">
                <a:latin typeface="Futura Bk BT" pitchFamily="34" charset="0"/>
              </a:rPr>
              <a:t> -</a:t>
            </a:r>
            <a:r>
              <a:rPr lang="de-DE" sz="1000" dirty="0">
                <a:solidFill>
                  <a:srgbClr val="A50021"/>
                </a:solidFill>
                <a:latin typeface="Futura Bk BT" pitchFamily="34" charset="0"/>
              </a:rPr>
              <a:t>64</a:t>
            </a:r>
          </a:p>
        </p:txBody>
      </p:sp>
      <p:pic>
        <p:nvPicPr>
          <p:cNvPr id="11" name="Picture 1" descr="transparent logo.png"/>
          <p:cNvPicPr>
            <a:picLocks noChangeAspect="1" noChangeArrowheads="1"/>
          </p:cNvPicPr>
          <p:nvPr userDrawn="1"/>
        </p:nvPicPr>
        <p:blipFill>
          <a:blip r:embed="rId3"/>
          <a:srcRect/>
          <a:stretch>
            <a:fillRect/>
          </a:stretch>
        </p:blipFill>
        <p:spPr bwMode="auto">
          <a:xfrm>
            <a:off x="142875" y="122238"/>
            <a:ext cx="866775" cy="923925"/>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6" name="Picture 2" descr="D:\ME Transfer\ME Material\Logo and Graphics\ME Logo GiF.gif"/>
          <p:cNvPicPr>
            <a:picLocks noChangeAspect="1" noChangeArrowheads="1"/>
          </p:cNvPicPr>
          <p:nvPr userDrawn="1"/>
        </p:nvPicPr>
        <p:blipFill>
          <a:blip r:embed="rId2"/>
          <a:srcRect/>
          <a:stretch>
            <a:fillRect/>
          </a:stretch>
        </p:blipFill>
        <p:spPr bwMode="auto">
          <a:xfrm>
            <a:off x="8042275" y="260350"/>
            <a:ext cx="660400" cy="688975"/>
          </a:xfrm>
          <a:prstGeom prst="rect">
            <a:avLst/>
          </a:prstGeom>
          <a:noFill/>
          <a:ln w="9525">
            <a:noFill/>
            <a:miter lim="800000"/>
            <a:headEnd/>
            <a:tailEnd/>
          </a:ln>
        </p:spPr>
      </p:pic>
      <p:grpSp>
        <p:nvGrpSpPr>
          <p:cNvPr id="7" name="Group 15"/>
          <p:cNvGrpSpPr>
            <a:grpSpLocks/>
          </p:cNvGrpSpPr>
          <p:nvPr userDrawn="1"/>
        </p:nvGrpSpPr>
        <p:grpSpPr bwMode="auto">
          <a:xfrm>
            <a:off x="0" y="6380163"/>
            <a:ext cx="9144000" cy="433387"/>
            <a:chOff x="0" y="3974"/>
            <a:chExt cx="5760" cy="273"/>
          </a:xfrm>
        </p:grpSpPr>
        <p:grpSp>
          <p:nvGrpSpPr>
            <p:cNvPr id="8" name="Group 14"/>
            <p:cNvGrpSpPr>
              <a:grpSpLocks/>
            </p:cNvGrpSpPr>
            <p:nvPr userDrawn="1"/>
          </p:nvGrpSpPr>
          <p:grpSpPr bwMode="auto">
            <a:xfrm>
              <a:off x="0" y="3974"/>
              <a:ext cx="5760" cy="273"/>
              <a:chOff x="0" y="3974"/>
              <a:chExt cx="5760" cy="273"/>
            </a:xfrm>
          </p:grpSpPr>
          <p:sp>
            <p:nvSpPr>
              <p:cNvPr id="10"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11"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9"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12"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3"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7541A165-1C75-4D47-B483-0C32162F8A70}" type="slidenum">
              <a:rPr lang="de-DE" sz="1000">
                <a:latin typeface="Futura Bk BT" pitchFamily="34" charset="0"/>
              </a:rPr>
              <a:pPr algn="ctr">
                <a:spcBef>
                  <a:spcPct val="50000"/>
                </a:spcBef>
                <a:defRPr/>
              </a:pPr>
              <a:t>‹Nr.›</a:t>
            </a:fld>
            <a:r>
              <a:rPr lang="de-DE" sz="1000" dirty="0">
                <a:latin typeface="Futura Bk BT" pitchFamily="34" charset="0"/>
              </a:rPr>
              <a:t> -</a:t>
            </a:r>
            <a:r>
              <a:rPr lang="de-DE" sz="1000" dirty="0">
                <a:solidFill>
                  <a:srgbClr val="A50021"/>
                </a:solidFill>
                <a:latin typeface="Futura Bk BT" pitchFamily="34" charset="0"/>
              </a:rPr>
              <a:t>64</a:t>
            </a:r>
          </a:p>
        </p:txBody>
      </p:sp>
      <p:sp>
        <p:nvSpPr>
          <p:cNvPr id="2" name="Title 1"/>
          <p:cNvSpPr>
            <a:spLocks noGrp="1"/>
          </p:cNvSpPr>
          <p:nvPr>
            <p:ph type="title"/>
          </p:nvPr>
        </p:nvSpPr>
        <p:spPr>
          <a:xfrm>
            <a:off x="1142976" y="274638"/>
            <a:ext cx="6786610" cy="850900"/>
          </a:xfrm>
        </p:spPr>
        <p:txBody>
          <a:bodyPr/>
          <a:lstStyle>
            <a:lvl1pPr algn="l">
              <a:defRPr sz="2400"/>
            </a:lvl1pPr>
          </a:lstStyle>
          <a:p>
            <a:r>
              <a:rPr lang="en-US" dirty="0"/>
              <a:t>Click to edit Master title style</a:t>
            </a:r>
            <a:endParaRPr lang="de-DE"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5" name="Picture 2" descr="D:\ME Transfer\ME Material\Logo and Graphics\ME Logo GiF.gif"/>
          <p:cNvPicPr>
            <a:picLocks noChangeAspect="1" noChangeArrowheads="1"/>
          </p:cNvPicPr>
          <p:nvPr userDrawn="1"/>
        </p:nvPicPr>
        <p:blipFill>
          <a:blip r:embed="rId2"/>
          <a:srcRect/>
          <a:stretch>
            <a:fillRect/>
          </a:stretch>
        </p:blipFill>
        <p:spPr bwMode="auto">
          <a:xfrm>
            <a:off x="8042275" y="260350"/>
            <a:ext cx="660400" cy="688975"/>
          </a:xfrm>
          <a:prstGeom prst="rect">
            <a:avLst/>
          </a:prstGeom>
          <a:noFill/>
          <a:ln w="9525">
            <a:noFill/>
            <a:miter lim="800000"/>
            <a:headEnd/>
            <a:tailEnd/>
          </a:ln>
        </p:spPr>
      </p:pic>
      <p:grpSp>
        <p:nvGrpSpPr>
          <p:cNvPr id="6" name="Group 15"/>
          <p:cNvGrpSpPr>
            <a:grpSpLocks/>
          </p:cNvGrpSpPr>
          <p:nvPr userDrawn="1"/>
        </p:nvGrpSpPr>
        <p:grpSpPr bwMode="auto">
          <a:xfrm>
            <a:off x="0" y="6380163"/>
            <a:ext cx="9144000" cy="433387"/>
            <a:chOff x="0" y="3974"/>
            <a:chExt cx="5760" cy="273"/>
          </a:xfrm>
        </p:grpSpPr>
        <p:grpSp>
          <p:nvGrpSpPr>
            <p:cNvPr id="7" name="Group 14"/>
            <p:cNvGrpSpPr>
              <a:grpSpLocks/>
            </p:cNvGrpSpPr>
            <p:nvPr userDrawn="1"/>
          </p:nvGrpSpPr>
          <p:grpSpPr bwMode="auto">
            <a:xfrm>
              <a:off x="0" y="3974"/>
              <a:ext cx="5760" cy="273"/>
              <a:chOff x="0" y="3974"/>
              <a:chExt cx="5760" cy="273"/>
            </a:xfrm>
          </p:grpSpPr>
          <p:sp>
            <p:nvSpPr>
              <p:cNvPr id="9"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10"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8"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11"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2"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143CE259-3BF8-4C31-B27C-C094DE09F6E0}" type="slidenum">
              <a:rPr lang="de-DE" sz="1000">
                <a:latin typeface="Futura Bk BT" pitchFamily="34" charset="0"/>
              </a:rPr>
              <a:pPr algn="ctr">
                <a:spcBef>
                  <a:spcPct val="50000"/>
                </a:spcBef>
                <a:defRPr/>
              </a:pPr>
              <a:t>‹Nr.›</a:t>
            </a:fld>
            <a:r>
              <a:rPr lang="de-DE" sz="1000" dirty="0">
                <a:latin typeface="Futura Bk BT" pitchFamily="34" charset="0"/>
              </a:rPr>
              <a:t> -</a:t>
            </a:r>
            <a:r>
              <a:rPr lang="de-DE" sz="1000" dirty="0">
                <a:solidFill>
                  <a:srgbClr val="A50021"/>
                </a:solidFill>
                <a:latin typeface="Futura Bk BT" pitchFamily="34" charset="0"/>
              </a:rPr>
              <a:t>64</a:t>
            </a:r>
          </a:p>
        </p:txBody>
      </p:sp>
      <p:sp>
        <p:nvSpPr>
          <p:cNvPr id="2" name="Title 1"/>
          <p:cNvSpPr>
            <a:spLocks noGrp="1"/>
          </p:cNvSpPr>
          <p:nvPr>
            <p:ph type="title"/>
          </p:nvPr>
        </p:nvSpPr>
        <p:spPr>
          <a:xfrm>
            <a:off x="1142976" y="274638"/>
            <a:ext cx="7543824" cy="850900"/>
          </a:xfrm>
        </p:spPr>
        <p:txBody>
          <a:bodyPr/>
          <a:lstStyle>
            <a:lvl1pPr algn="l">
              <a:defRPr sz="2400"/>
            </a:lvl1pPr>
          </a:lstStyle>
          <a:p>
            <a:r>
              <a:rPr lang="en-US" dirty="0"/>
              <a:t>Click to edit Master title style</a:t>
            </a:r>
            <a:endParaRPr lang="de-DE" dirty="0"/>
          </a:p>
        </p:txBody>
      </p:sp>
      <p:sp>
        <p:nvSpPr>
          <p:cNvPr id="3" name="Table Placeholder 2"/>
          <p:cNvSpPr>
            <a:spLocks noGrp="1"/>
          </p:cNvSpPr>
          <p:nvPr>
            <p:ph type="tbl" idx="1"/>
          </p:nvPr>
        </p:nvSpPr>
        <p:spPr>
          <a:xfrm>
            <a:off x="457200" y="1600200"/>
            <a:ext cx="8229600" cy="4525963"/>
          </a:xfrm>
        </p:spPr>
        <p:txBody>
          <a:bodyPr vert="horz" wrap="square" lIns="91440" tIns="45720" rIns="91440" bIns="45720" numCol="1" anchor="t" anchorCtr="0" compatLnSpc="1">
            <a:prstTxWarp prst="textNoShape">
              <a:avLst/>
            </a:prstTxWarp>
          </a:bodyPr>
          <a:lstStyle/>
          <a:p>
            <a:pPr lvl="0"/>
            <a:endParaRPr lang="de-DE"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5"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pic>
        <p:nvPicPr>
          <p:cNvPr id="6" name="Picture 2" descr="D:\ME Transfer\ME Material\Logo and Graphics\ME Logo GiF.gif"/>
          <p:cNvPicPr>
            <a:picLocks noChangeAspect="1" noChangeArrowheads="1"/>
          </p:cNvPicPr>
          <p:nvPr userDrawn="1"/>
        </p:nvPicPr>
        <p:blipFill>
          <a:blip r:embed="rId2"/>
          <a:srcRect/>
          <a:stretch>
            <a:fillRect/>
          </a:stretch>
        </p:blipFill>
        <p:spPr bwMode="auto">
          <a:xfrm>
            <a:off x="8042275" y="260350"/>
            <a:ext cx="660400" cy="688975"/>
          </a:xfrm>
          <a:prstGeom prst="rect">
            <a:avLst/>
          </a:prstGeom>
          <a:noFill/>
          <a:ln w="9525">
            <a:noFill/>
            <a:miter lim="800000"/>
            <a:headEnd/>
            <a:tailEnd/>
          </a:ln>
        </p:spPr>
      </p:pic>
      <p:grpSp>
        <p:nvGrpSpPr>
          <p:cNvPr id="7" name="Group 15"/>
          <p:cNvGrpSpPr>
            <a:grpSpLocks/>
          </p:cNvGrpSpPr>
          <p:nvPr userDrawn="1"/>
        </p:nvGrpSpPr>
        <p:grpSpPr bwMode="auto">
          <a:xfrm>
            <a:off x="0" y="6380163"/>
            <a:ext cx="9144000" cy="433387"/>
            <a:chOff x="0" y="3974"/>
            <a:chExt cx="5760" cy="273"/>
          </a:xfrm>
        </p:grpSpPr>
        <p:grpSp>
          <p:nvGrpSpPr>
            <p:cNvPr id="8" name="Group 14"/>
            <p:cNvGrpSpPr>
              <a:grpSpLocks/>
            </p:cNvGrpSpPr>
            <p:nvPr userDrawn="1"/>
          </p:nvGrpSpPr>
          <p:grpSpPr bwMode="auto">
            <a:xfrm>
              <a:off x="0" y="3974"/>
              <a:ext cx="5760" cy="273"/>
              <a:chOff x="0" y="3974"/>
              <a:chExt cx="5760" cy="273"/>
            </a:xfrm>
          </p:grpSpPr>
          <p:sp>
            <p:nvSpPr>
              <p:cNvPr id="10" name="Text Box 10"/>
              <p:cNvSpPr txBox="1">
                <a:spLocks noChangeArrowheads="1"/>
              </p:cNvSpPr>
              <p:nvPr userDrawn="1"/>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11" name="Text Box 11"/>
              <p:cNvSpPr txBox="1">
                <a:spLocks noChangeArrowheads="1"/>
              </p:cNvSpPr>
              <p:nvPr userDrawn="1"/>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9" name="Text Box 8"/>
            <p:cNvSpPr txBox="1">
              <a:spLocks noChangeArrowheads="1"/>
            </p:cNvSpPr>
            <p:nvPr userDrawn="1"/>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12"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3"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EBB72E0B-FF0B-4A2A-A709-AFC27D0FA35A}" type="slidenum">
              <a:rPr lang="de-DE" sz="1000">
                <a:latin typeface="Futura Bk BT" pitchFamily="34" charset="0"/>
              </a:rPr>
              <a:pPr algn="ctr">
                <a:spcBef>
                  <a:spcPct val="50000"/>
                </a:spcBef>
                <a:defRPr/>
              </a:pPr>
              <a:t>‹Nr.›</a:t>
            </a:fld>
            <a:r>
              <a:rPr lang="de-DE" sz="1000" dirty="0">
                <a:latin typeface="Futura Bk BT" pitchFamily="34" charset="0"/>
              </a:rPr>
              <a:t> -</a:t>
            </a:r>
            <a:r>
              <a:rPr lang="de-DE" sz="1000" dirty="0">
                <a:solidFill>
                  <a:srgbClr val="A50021"/>
                </a:solidFill>
                <a:latin typeface="Futura Bk BT" pitchFamily="34" charset="0"/>
              </a:rPr>
              <a:t>64</a:t>
            </a:r>
          </a:p>
        </p:txBody>
      </p:sp>
      <p:sp>
        <p:nvSpPr>
          <p:cNvPr id="2" name="Title 1"/>
          <p:cNvSpPr>
            <a:spLocks noGrp="1"/>
          </p:cNvSpPr>
          <p:nvPr>
            <p:ph type="title"/>
          </p:nvPr>
        </p:nvSpPr>
        <p:spPr>
          <a:xfrm>
            <a:off x="1214414" y="274638"/>
            <a:ext cx="6715172" cy="850900"/>
          </a:xfrm>
        </p:spPr>
        <p:txBody>
          <a:bodyPr/>
          <a:lstStyle>
            <a:lvl1pPr algn="l">
              <a:defRPr sz="2400"/>
            </a:lvl1pPr>
          </a:lstStyle>
          <a:p>
            <a:r>
              <a:rPr lang="en-US" dirty="0"/>
              <a:t>Click to edit Master title style</a:t>
            </a:r>
            <a:endParaRPr lang="de-DE" dirty="0"/>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userDrawn="1"/>
        </p:nvSpPr>
        <p:spPr bwMode="auto">
          <a:xfrm>
            <a:off x="0" y="0"/>
            <a:ext cx="9144000" cy="11255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027" name="Rectangle 2"/>
          <p:cNvSpPr>
            <a:spLocks noGrp="1" noChangeArrowheads="1"/>
          </p:cNvSpPr>
          <p:nvPr>
            <p:ph type="title"/>
          </p:nvPr>
        </p:nvSpPr>
        <p:spPr bwMode="auto">
          <a:xfrm>
            <a:off x="1258888" y="274638"/>
            <a:ext cx="6626225"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pic>
        <p:nvPicPr>
          <p:cNvPr id="1028" name="Picture 2" descr="D:\ME Transfer\ME Material\Logo and Graphics\ME Logo GiF.gif"/>
          <p:cNvPicPr>
            <a:picLocks noChangeAspect="1" noChangeArrowheads="1"/>
          </p:cNvPicPr>
          <p:nvPr userDrawn="1"/>
        </p:nvPicPr>
        <p:blipFill>
          <a:blip r:embed="rId12"/>
          <a:srcRect/>
          <a:stretch>
            <a:fillRect/>
          </a:stretch>
        </p:blipFill>
        <p:spPr bwMode="auto">
          <a:xfrm>
            <a:off x="8042275" y="260350"/>
            <a:ext cx="660400" cy="688975"/>
          </a:xfrm>
          <a:prstGeom prst="rect">
            <a:avLst/>
          </a:prstGeom>
          <a:noFill/>
          <a:ln w="9525">
            <a:noFill/>
            <a:miter lim="800000"/>
            <a:headEnd/>
            <a:tailEnd/>
          </a:ln>
        </p:spPr>
      </p:pic>
      <p:sp>
        <p:nvSpPr>
          <p:cNvPr id="5133" name="Rectangle 2"/>
          <p:cNvSpPr>
            <a:spLocks noChangeArrowheads="1"/>
          </p:cNvSpPr>
          <p:nvPr userDrawn="1"/>
        </p:nvSpPr>
        <p:spPr bwMode="auto">
          <a:xfrm>
            <a:off x="0" y="6308725"/>
            <a:ext cx="9144000" cy="730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044" name="Text Box 20"/>
          <p:cNvSpPr txBox="1">
            <a:spLocks noChangeArrowheads="1"/>
          </p:cNvSpPr>
          <p:nvPr userDrawn="1"/>
        </p:nvSpPr>
        <p:spPr bwMode="auto">
          <a:xfrm>
            <a:off x="8315325" y="6453188"/>
            <a:ext cx="865188" cy="244475"/>
          </a:xfrm>
          <a:prstGeom prst="rect">
            <a:avLst/>
          </a:prstGeom>
          <a:noFill/>
          <a:ln w="9525">
            <a:noFill/>
            <a:miter lim="800000"/>
            <a:headEnd/>
            <a:tailEnd/>
          </a:ln>
          <a:effectLst/>
        </p:spPr>
        <p:txBody>
          <a:bodyPr>
            <a:spAutoFit/>
          </a:bodyPr>
          <a:lstStyle/>
          <a:p>
            <a:pPr algn="ctr">
              <a:spcBef>
                <a:spcPct val="50000"/>
              </a:spcBef>
              <a:defRPr/>
            </a:pPr>
            <a:fld id="{B8B5F676-E734-4129-82C4-86D6D2B95098}" type="slidenum">
              <a:rPr lang="de-DE" sz="1000">
                <a:latin typeface="Futura Bk BT" pitchFamily="34" charset="0"/>
              </a:rPr>
              <a:pPr algn="ctr">
                <a:spcBef>
                  <a:spcPct val="50000"/>
                </a:spcBef>
                <a:defRPr/>
              </a:pPr>
              <a:t>‹Nr.›</a:t>
            </a:fld>
            <a:endParaRPr lang="de-DE" sz="1000">
              <a:solidFill>
                <a:srgbClr val="A50021"/>
              </a:solidFill>
              <a:latin typeface="Futura Bk BT" pitchFamily="34" charset="0"/>
            </a:endParaRPr>
          </a:p>
        </p:txBody>
      </p:sp>
      <p:sp>
        <p:nvSpPr>
          <p:cNvPr id="10" name="Rectangle 2"/>
          <p:cNvSpPr>
            <a:spLocks noChangeArrowheads="1"/>
          </p:cNvSpPr>
          <p:nvPr userDrawn="1"/>
        </p:nvSpPr>
        <p:spPr bwMode="auto">
          <a:xfrm>
            <a:off x="0" y="6308725"/>
            <a:ext cx="8501090" cy="54927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grpSp>
        <p:nvGrpSpPr>
          <p:cNvPr id="11" name="Group 15"/>
          <p:cNvGrpSpPr>
            <a:grpSpLocks/>
          </p:cNvGrpSpPr>
          <p:nvPr userDrawn="1"/>
        </p:nvGrpSpPr>
        <p:grpSpPr bwMode="auto">
          <a:xfrm>
            <a:off x="0" y="6380163"/>
            <a:ext cx="8501090" cy="433387"/>
            <a:chOff x="0" y="3974"/>
            <a:chExt cx="5760" cy="273"/>
          </a:xfrm>
        </p:grpSpPr>
        <p:grpSp>
          <p:nvGrpSpPr>
            <p:cNvPr id="12" name="Group 14"/>
            <p:cNvGrpSpPr>
              <a:grpSpLocks/>
            </p:cNvGrpSpPr>
            <p:nvPr/>
          </p:nvGrpSpPr>
          <p:grpSpPr bwMode="auto">
            <a:xfrm>
              <a:off x="0" y="3974"/>
              <a:ext cx="5760" cy="273"/>
              <a:chOff x="0" y="3974"/>
              <a:chExt cx="5760" cy="273"/>
            </a:xfrm>
          </p:grpSpPr>
          <p:sp>
            <p:nvSpPr>
              <p:cNvPr id="14" name="Text Box 10"/>
              <p:cNvSpPr txBox="1">
                <a:spLocks noChangeArrowheads="1"/>
              </p:cNvSpPr>
              <p:nvPr/>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dirty="0">
                    <a:solidFill>
                      <a:srgbClr val="5F5F5F"/>
                    </a:solidFill>
                    <a:latin typeface="Calibri" pitchFamily="34" charset="0"/>
                  </a:rPr>
                  <a:t>M </a:t>
                </a:r>
                <a:r>
                  <a:rPr lang="en-US" sz="1400" b="1" dirty="0" err="1">
                    <a:solidFill>
                      <a:srgbClr val="5F5F5F"/>
                    </a:solidFill>
                    <a:latin typeface="Calibri" pitchFamily="34" charset="0"/>
                  </a:rPr>
                  <a:t>i</a:t>
                </a:r>
                <a:r>
                  <a:rPr lang="en-US" sz="1400" b="1" dirty="0">
                    <a:solidFill>
                      <a:srgbClr val="5F5F5F"/>
                    </a:solidFill>
                    <a:latin typeface="Calibri" pitchFamily="34" charset="0"/>
                  </a:rPr>
                  <a:t> c r o E n e r g y</a:t>
                </a:r>
              </a:p>
            </p:txBody>
          </p:sp>
          <p:sp>
            <p:nvSpPr>
              <p:cNvPr id="15" name="Text Box 11"/>
              <p:cNvSpPr txBox="1">
                <a:spLocks noChangeArrowheads="1"/>
              </p:cNvSpPr>
              <p:nvPr/>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dirty="0">
                    <a:solidFill>
                      <a:srgbClr val="A50021"/>
                    </a:solidFill>
                    <a:latin typeface="Calibri" pitchFamily="34" charset="0"/>
                  </a:rPr>
                  <a:t>I n t e r n a t I o n a l</a:t>
                </a:r>
              </a:p>
            </p:txBody>
          </p:sp>
        </p:grpSp>
        <p:sp>
          <p:nvSpPr>
            <p:cNvPr id="13" name="Text Box 8"/>
            <p:cNvSpPr txBox="1">
              <a:spLocks noChangeArrowheads="1"/>
            </p:cNvSpPr>
            <p:nvPr/>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689" r:id="rId9"/>
    <p:sldLayoutId id="2147483688" r:id="rId10"/>
  </p:sldLayoutIdLst>
  <p:timing>
    <p:tnLst>
      <p:par>
        <p:cTn id="1" dur="indefinite" restart="never" nodeType="tmRoot"/>
      </p:par>
    </p:tnLst>
  </p:timing>
  <p:hf hdr="0" ftr="0" dt="0"/>
  <p:txStyles>
    <p:titleStyle>
      <a:lvl1pPr algn="ctr" rtl="0" eaLnBrk="0" fontAlgn="base" hangingPunct="0">
        <a:spcBef>
          <a:spcPct val="0"/>
        </a:spcBef>
        <a:spcAft>
          <a:spcPct val="0"/>
        </a:spcAft>
        <a:defRPr sz="2400">
          <a:solidFill>
            <a:schemeClr val="tx2"/>
          </a:solidFill>
          <a:latin typeface="Futura Lt BT"/>
          <a:ea typeface="Futura Lt BT"/>
          <a:cs typeface="Futura Lt BT"/>
        </a:defRPr>
      </a:lvl1pPr>
      <a:lvl2pPr algn="ctr" rtl="0" eaLnBrk="0" fontAlgn="base" hangingPunct="0">
        <a:spcBef>
          <a:spcPct val="0"/>
        </a:spcBef>
        <a:spcAft>
          <a:spcPct val="0"/>
        </a:spcAft>
        <a:defRPr sz="2400">
          <a:solidFill>
            <a:schemeClr val="tx2"/>
          </a:solidFill>
          <a:latin typeface="Futura Lt BT" pitchFamily="34" charset="0"/>
          <a:ea typeface="Futura Lt BT"/>
          <a:cs typeface="Futura Lt BT"/>
        </a:defRPr>
      </a:lvl2pPr>
      <a:lvl3pPr algn="ctr" rtl="0" eaLnBrk="0" fontAlgn="base" hangingPunct="0">
        <a:spcBef>
          <a:spcPct val="0"/>
        </a:spcBef>
        <a:spcAft>
          <a:spcPct val="0"/>
        </a:spcAft>
        <a:defRPr sz="2400">
          <a:solidFill>
            <a:schemeClr val="tx2"/>
          </a:solidFill>
          <a:latin typeface="Futura Lt BT" pitchFamily="34" charset="0"/>
          <a:ea typeface="Futura Lt BT"/>
          <a:cs typeface="Futura Lt BT"/>
        </a:defRPr>
      </a:lvl3pPr>
      <a:lvl4pPr algn="ctr" rtl="0" eaLnBrk="0" fontAlgn="base" hangingPunct="0">
        <a:spcBef>
          <a:spcPct val="0"/>
        </a:spcBef>
        <a:spcAft>
          <a:spcPct val="0"/>
        </a:spcAft>
        <a:defRPr sz="2400">
          <a:solidFill>
            <a:schemeClr val="tx2"/>
          </a:solidFill>
          <a:latin typeface="Futura Lt BT" pitchFamily="34" charset="0"/>
          <a:ea typeface="Futura Lt BT"/>
          <a:cs typeface="Futura Lt BT"/>
        </a:defRPr>
      </a:lvl4pPr>
      <a:lvl5pPr algn="ctr" rtl="0" eaLnBrk="0" fontAlgn="base" hangingPunct="0">
        <a:spcBef>
          <a:spcPct val="0"/>
        </a:spcBef>
        <a:spcAft>
          <a:spcPct val="0"/>
        </a:spcAft>
        <a:defRPr sz="2400">
          <a:solidFill>
            <a:schemeClr val="tx2"/>
          </a:solidFill>
          <a:latin typeface="Futura Lt BT" pitchFamily="34" charset="0"/>
          <a:ea typeface="Futura Lt BT"/>
          <a:cs typeface="Futura Lt BT"/>
        </a:defRPr>
      </a:lvl5pPr>
      <a:lvl6pPr marL="457200" algn="ctr" rtl="0" fontAlgn="base">
        <a:spcBef>
          <a:spcPct val="0"/>
        </a:spcBef>
        <a:spcAft>
          <a:spcPct val="0"/>
        </a:spcAft>
        <a:defRPr sz="3200">
          <a:solidFill>
            <a:schemeClr val="tx2"/>
          </a:solidFill>
          <a:latin typeface="Calibri" pitchFamily="34" charset="0"/>
        </a:defRPr>
      </a:lvl6pPr>
      <a:lvl7pPr marL="914400" algn="ctr" rtl="0" fontAlgn="base">
        <a:spcBef>
          <a:spcPct val="0"/>
        </a:spcBef>
        <a:spcAft>
          <a:spcPct val="0"/>
        </a:spcAft>
        <a:defRPr sz="3200">
          <a:solidFill>
            <a:schemeClr val="tx2"/>
          </a:solidFill>
          <a:latin typeface="Calibri" pitchFamily="34" charset="0"/>
        </a:defRPr>
      </a:lvl7pPr>
      <a:lvl8pPr marL="1371600" algn="ctr" rtl="0" fontAlgn="base">
        <a:spcBef>
          <a:spcPct val="0"/>
        </a:spcBef>
        <a:spcAft>
          <a:spcPct val="0"/>
        </a:spcAft>
        <a:defRPr sz="3200">
          <a:solidFill>
            <a:schemeClr val="tx2"/>
          </a:solidFill>
          <a:latin typeface="Calibri" pitchFamily="34" charset="0"/>
        </a:defRPr>
      </a:lvl8pPr>
      <a:lvl9pPr marL="1828800" algn="ctr" rtl="0" fontAlgn="base">
        <a:spcBef>
          <a:spcPct val="0"/>
        </a:spcBef>
        <a:spcAft>
          <a:spcPct val="0"/>
        </a:spcAft>
        <a:defRPr sz="3200">
          <a:solidFill>
            <a:schemeClr val="tx2"/>
          </a:solidFill>
          <a:latin typeface="Calibri"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Futura Lt BT"/>
          <a:ea typeface="Futura Lt BT"/>
          <a:cs typeface="Futura Lt BT"/>
        </a:defRPr>
      </a:lvl1pPr>
      <a:lvl2pPr marL="742950" indent="-285750" algn="l" rtl="0" eaLnBrk="0" fontAlgn="base" hangingPunct="0">
        <a:spcBef>
          <a:spcPct val="20000"/>
        </a:spcBef>
        <a:spcAft>
          <a:spcPct val="0"/>
        </a:spcAft>
        <a:buChar char="–"/>
        <a:defRPr sz="2000">
          <a:solidFill>
            <a:schemeClr val="tx1"/>
          </a:solidFill>
          <a:latin typeface="Futura Lt BT"/>
          <a:ea typeface="ＭＳ Ｐゴシック" charset="-128"/>
          <a:cs typeface="Futura Lt BT"/>
        </a:defRPr>
      </a:lvl2pPr>
      <a:lvl3pPr marL="1143000" indent="-228600" algn="l" rtl="0" eaLnBrk="0" fontAlgn="base" hangingPunct="0">
        <a:spcBef>
          <a:spcPct val="20000"/>
        </a:spcBef>
        <a:spcAft>
          <a:spcPct val="0"/>
        </a:spcAft>
        <a:buChar char="•"/>
        <a:defRPr sz="2400">
          <a:solidFill>
            <a:schemeClr val="tx1"/>
          </a:solidFill>
          <a:latin typeface="Futura Lt BT"/>
          <a:ea typeface="ＭＳ Ｐゴシック" charset="-128"/>
          <a:cs typeface="Futura Lt BT"/>
        </a:defRPr>
      </a:lvl3pPr>
      <a:lvl4pPr marL="1600200" indent="-228600" algn="l" rtl="0" eaLnBrk="0" fontAlgn="base" hangingPunct="0">
        <a:spcBef>
          <a:spcPct val="20000"/>
        </a:spcBef>
        <a:spcAft>
          <a:spcPct val="0"/>
        </a:spcAft>
        <a:buChar char="–"/>
        <a:defRPr sz="1600">
          <a:solidFill>
            <a:schemeClr val="tx1"/>
          </a:solidFill>
          <a:latin typeface="Futura Lt BT"/>
          <a:ea typeface="ＭＳ Ｐゴシック" charset="-128"/>
          <a:cs typeface="Futura Lt BT"/>
        </a:defRPr>
      </a:lvl4pPr>
      <a:lvl5pPr marL="2057400" indent="-228600" algn="l" rtl="0" eaLnBrk="0" fontAlgn="base" hangingPunct="0">
        <a:spcBef>
          <a:spcPct val="20000"/>
        </a:spcBef>
        <a:spcAft>
          <a:spcPct val="0"/>
        </a:spcAft>
        <a:buChar char="»"/>
        <a:defRPr sz="1400">
          <a:solidFill>
            <a:schemeClr val="tx1"/>
          </a:solidFill>
          <a:latin typeface="Futura Lt BT"/>
          <a:ea typeface="ＭＳ Ｐゴシック" charset="-128"/>
          <a:cs typeface="Futura Lt BT"/>
        </a:defRPr>
      </a:lvl5pPr>
      <a:lvl6pPr marL="2514600" indent="-228600" algn="l" rtl="0" fontAlgn="base">
        <a:spcBef>
          <a:spcPct val="20000"/>
        </a:spcBef>
        <a:spcAft>
          <a:spcPct val="0"/>
        </a:spcAft>
        <a:buChar char="»"/>
        <a:defRPr sz="1000">
          <a:solidFill>
            <a:schemeClr val="tx1"/>
          </a:solidFill>
          <a:latin typeface="+mn-lt"/>
        </a:defRPr>
      </a:lvl6pPr>
      <a:lvl7pPr marL="2971800" indent="-228600" algn="l" rtl="0" fontAlgn="base">
        <a:spcBef>
          <a:spcPct val="20000"/>
        </a:spcBef>
        <a:spcAft>
          <a:spcPct val="0"/>
        </a:spcAft>
        <a:buChar char="»"/>
        <a:defRPr sz="1000">
          <a:solidFill>
            <a:schemeClr val="tx1"/>
          </a:solidFill>
          <a:latin typeface="+mn-lt"/>
        </a:defRPr>
      </a:lvl7pPr>
      <a:lvl8pPr marL="3429000" indent="-228600" algn="l" rtl="0" fontAlgn="base">
        <a:spcBef>
          <a:spcPct val="20000"/>
        </a:spcBef>
        <a:spcAft>
          <a:spcPct val="0"/>
        </a:spcAft>
        <a:buChar char="»"/>
        <a:defRPr sz="1000">
          <a:solidFill>
            <a:schemeClr val="tx1"/>
          </a:solidFill>
          <a:latin typeface="+mn-lt"/>
        </a:defRPr>
      </a:lvl8pPr>
      <a:lvl9pPr marL="3886200" indent="-228600" algn="l" rtl="0" fontAlgn="base">
        <a:spcBef>
          <a:spcPct val="20000"/>
        </a:spcBef>
        <a:spcAft>
          <a:spcPct val="0"/>
        </a:spcAft>
        <a:buChar char="»"/>
        <a:defRPr sz="1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2"/>
          <p:cNvSpPr>
            <a:spLocks noChangeArrowheads="1"/>
          </p:cNvSpPr>
          <p:nvPr userDrawn="1"/>
        </p:nvSpPr>
        <p:spPr bwMode="auto">
          <a:xfrm>
            <a:off x="0" y="6308725"/>
            <a:ext cx="9144000" cy="54927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sp>
        <p:nvSpPr>
          <p:cNvPr id="14" name="Rectangle 2"/>
          <p:cNvSpPr>
            <a:spLocks noChangeArrowheads="1"/>
          </p:cNvSpPr>
          <p:nvPr userDrawn="1"/>
        </p:nvSpPr>
        <p:spPr bwMode="auto">
          <a:xfrm>
            <a:off x="0" y="0"/>
            <a:ext cx="9144000" cy="3716338"/>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defRPr/>
            </a:pPr>
            <a:endParaRPr lang="en-US"/>
          </a:p>
        </p:txBody>
      </p:sp>
      <p:grpSp>
        <p:nvGrpSpPr>
          <p:cNvPr id="2052" name="Group 15"/>
          <p:cNvGrpSpPr>
            <a:grpSpLocks/>
          </p:cNvGrpSpPr>
          <p:nvPr userDrawn="1"/>
        </p:nvGrpSpPr>
        <p:grpSpPr bwMode="auto">
          <a:xfrm>
            <a:off x="0" y="6380163"/>
            <a:ext cx="9144000" cy="433387"/>
            <a:chOff x="0" y="3974"/>
            <a:chExt cx="5760" cy="273"/>
          </a:xfrm>
        </p:grpSpPr>
        <p:grpSp>
          <p:nvGrpSpPr>
            <p:cNvPr id="2056" name="Group 14"/>
            <p:cNvGrpSpPr>
              <a:grpSpLocks/>
            </p:cNvGrpSpPr>
            <p:nvPr/>
          </p:nvGrpSpPr>
          <p:grpSpPr bwMode="auto">
            <a:xfrm>
              <a:off x="0" y="3974"/>
              <a:ext cx="5760" cy="273"/>
              <a:chOff x="0" y="3974"/>
              <a:chExt cx="5760" cy="273"/>
            </a:xfrm>
          </p:grpSpPr>
          <p:sp>
            <p:nvSpPr>
              <p:cNvPr id="18" name="Text Box 10"/>
              <p:cNvSpPr txBox="1">
                <a:spLocks noChangeArrowheads="1"/>
              </p:cNvSpPr>
              <p:nvPr/>
            </p:nvSpPr>
            <p:spPr bwMode="auto">
              <a:xfrm>
                <a:off x="0" y="3974"/>
                <a:ext cx="5760" cy="192"/>
              </a:xfrm>
              <a:prstGeom prst="rect">
                <a:avLst/>
              </a:prstGeom>
              <a:noFill/>
              <a:ln w="9525">
                <a:noFill/>
                <a:miter lim="800000"/>
                <a:headEnd/>
                <a:tailEnd/>
              </a:ln>
              <a:effectLst/>
            </p:spPr>
            <p:txBody>
              <a:bodyPr>
                <a:spAutoFit/>
              </a:bodyPr>
              <a:lstStyle/>
              <a:p>
                <a:pPr algn="ctr">
                  <a:spcBef>
                    <a:spcPct val="50000"/>
                  </a:spcBef>
                  <a:defRPr/>
                </a:pPr>
                <a:r>
                  <a:rPr lang="en-US" sz="1400" b="1">
                    <a:solidFill>
                      <a:srgbClr val="5F5F5F"/>
                    </a:solidFill>
                    <a:latin typeface="Calibri" pitchFamily="34" charset="0"/>
                  </a:rPr>
                  <a:t>M i c r o E n e r g y</a:t>
                </a:r>
              </a:p>
            </p:txBody>
          </p:sp>
          <p:sp>
            <p:nvSpPr>
              <p:cNvPr id="19" name="Text Box 11"/>
              <p:cNvSpPr txBox="1">
                <a:spLocks noChangeArrowheads="1"/>
              </p:cNvSpPr>
              <p:nvPr/>
            </p:nvSpPr>
            <p:spPr bwMode="auto">
              <a:xfrm>
                <a:off x="0" y="4103"/>
                <a:ext cx="5760" cy="144"/>
              </a:xfrm>
              <a:prstGeom prst="rect">
                <a:avLst/>
              </a:prstGeom>
              <a:noFill/>
              <a:ln w="9525">
                <a:noFill/>
                <a:miter lim="800000"/>
                <a:headEnd/>
                <a:tailEnd/>
              </a:ln>
              <a:effectLst/>
            </p:spPr>
            <p:txBody>
              <a:bodyPr>
                <a:spAutoFit/>
              </a:bodyPr>
              <a:lstStyle/>
              <a:p>
                <a:pPr algn="ctr">
                  <a:spcBef>
                    <a:spcPct val="50000"/>
                  </a:spcBef>
                  <a:defRPr/>
                </a:pPr>
                <a:r>
                  <a:rPr lang="en-US" sz="900" b="1">
                    <a:solidFill>
                      <a:srgbClr val="A50021"/>
                    </a:solidFill>
                    <a:latin typeface="Calibri" pitchFamily="34" charset="0"/>
                  </a:rPr>
                  <a:t>I n t e r n a t I o n a l</a:t>
                </a:r>
              </a:p>
            </p:txBody>
          </p:sp>
        </p:grpSp>
        <p:sp>
          <p:nvSpPr>
            <p:cNvPr id="17" name="Text Box 8"/>
            <p:cNvSpPr txBox="1">
              <a:spLocks noChangeArrowheads="1"/>
            </p:cNvSpPr>
            <p:nvPr/>
          </p:nvSpPr>
          <p:spPr bwMode="auto">
            <a:xfrm>
              <a:off x="5329" y="4055"/>
              <a:ext cx="295" cy="192"/>
            </a:xfrm>
            <a:prstGeom prst="rect">
              <a:avLst/>
            </a:prstGeom>
            <a:noFill/>
            <a:ln w="9525">
              <a:noFill/>
              <a:miter lim="800000"/>
              <a:headEnd/>
              <a:tailEnd/>
            </a:ln>
            <a:effectLst/>
          </p:spPr>
          <p:txBody>
            <a:bodyPr>
              <a:spAutoFit/>
            </a:bodyPr>
            <a:lstStyle/>
            <a:p>
              <a:pPr algn="ctr">
                <a:spcBef>
                  <a:spcPct val="50000"/>
                </a:spcBef>
                <a:defRPr/>
              </a:pPr>
              <a:endParaRPr lang="en-US" sz="1400">
                <a:latin typeface="Calibri" charset="0"/>
              </a:endParaRPr>
            </a:p>
          </p:txBody>
        </p:sp>
      </p:grpSp>
      <p:sp>
        <p:nvSpPr>
          <p:cNvPr id="2053" name="Rectangle 2"/>
          <p:cNvSpPr>
            <a:spLocks noGrp="1" noChangeArrowheads="1"/>
          </p:cNvSpPr>
          <p:nvPr>
            <p:ph type="title"/>
          </p:nvPr>
        </p:nvSpPr>
        <p:spPr bwMode="auto">
          <a:xfrm>
            <a:off x="519113" y="2636838"/>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smtClean="0"/>
          </a:p>
        </p:txBody>
      </p:sp>
      <p:pic>
        <p:nvPicPr>
          <p:cNvPr id="2055" name="Picture 2"/>
          <p:cNvPicPr>
            <a:picLocks noChangeAspect="1" noChangeArrowheads="1"/>
          </p:cNvPicPr>
          <p:nvPr userDrawn="1"/>
        </p:nvPicPr>
        <p:blipFill>
          <a:blip r:embed="rId13"/>
          <a:srcRect t="10416" b="44640"/>
          <a:stretch>
            <a:fillRect/>
          </a:stretch>
        </p:blipFill>
        <p:spPr bwMode="auto">
          <a:xfrm>
            <a:off x="5940425" y="3860800"/>
            <a:ext cx="2736850" cy="6381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 id="2147483699" r:id="rId2"/>
    <p:sldLayoutId id="2147483698" r:id="rId3"/>
    <p:sldLayoutId id="2147483697" r:id="rId4"/>
    <p:sldLayoutId id="2147483696" r:id="rId5"/>
    <p:sldLayoutId id="2147483695" r:id="rId6"/>
    <p:sldLayoutId id="2147483694" r:id="rId7"/>
    <p:sldLayoutId id="2147483693" r:id="rId8"/>
    <p:sldLayoutId id="2147483692" r:id="rId9"/>
    <p:sldLayoutId id="2147483691" r:id="rId10"/>
    <p:sldLayoutId id="2147483690" r:id="rId11"/>
  </p:sldLayoutIdLst>
  <p:hf hdr="0" ft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Futura Lt BT" pitchFamily="34" charset="0"/>
        </a:defRPr>
      </a:lvl2pPr>
      <a:lvl3pPr algn="ctr" rtl="0" eaLnBrk="0" fontAlgn="base" hangingPunct="0">
        <a:spcBef>
          <a:spcPct val="0"/>
        </a:spcBef>
        <a:spcAft>
          <a:spcPct val="0"/>
        </a:spcAft>
        <a:defRPr sz="4000" b="1">
          <a:solidFill>
            <a:schemeClr val="tx2"/>
          </a:solidFill>
          <a:latin typeface="Futura Lt BT" pitchFamily="34" charset="0"/>
        </a:defRPr>
      </a:lvl3pPr>
      <a:lvl4pPr algn="ctr" rtl="0" eaLnBrk="0" fontAlgn="base" hangingPunct="0">
        <a:spcBef>
          <a:spcPct val="0"/>
        </a:spcBef>
        <a:spcAft>
          <a:spcPct val="0"/>
        </a:spcAft>
        <a:defRPr sz="4000" b="1">
          <a:solidFill>
            <a:schemeClr val="tx2"/>
          </a:solidFill>
          <a:latin typeface="Futura Lt BT" pitchFamily="34" charset="0"/>
        </a:defRPr>
      </a:lvl4pPr>
      <a:lvl5pPr algn="ctr" rtl="0" eaLnBrk="0" fontAlgn="base" hangingPunct="0">
        <a:spcBef>
          <a:spcPct val="0"/>
        </a:spcBef>
        <a:spcAft>
          <a:spcPct val="0"/>
        </a:spcAft>
        <a:defRPr sz="4000" b="1">
          <a:solidFill>
            <a:schemeClr val="tx2"/>
          </a:solidFill>
          <a:latin typeface="Futura Lt BT" pitchFamily="34" charset="0"/>
        </a:defRPr>
      </a:lvl5pPr>
      <a:lvl6pPr marL="457200" algn="ctr" rtl="0" eaLnBrk="0" fontAlgn="base" hangingPunct="0">
        <a:spcBef>
          <a:spcPct val="0"/>
        </a:spcBef>
        <a:spcAft>
          <a:spcPct val="0"/>
        </a:spcAft>
        <a:defRPr sz="4000" b="1">
          <a:solidFill>
            <a:schemeClr val="tx2"/>
          </a:solidFill>
          <a:latin typeface="Futura Lt BT" pitchFamily="34" charset="0"/>
        </a:defRPr>
      </a:lvl6pPr>
      <a:lvl7pPr marL="914400" algn="ctr" rtl="0" eaLnBrk="0" fontAlgn="base" hangingPunct="0">
        <a:spcBef>
          <a:spcPct val="0"/>
        </a:spcBef>
        <a:spcAft>
          <a:spcPct val="0"/>
        </a:spcAft>
        <a:defRPr sz="4000" b="1">
          <a:solidFill>
            <a:schemeClr val="tx2"/>
          </a:solidFill>
          <a:latin typeface="Futura Lt BT" pitchFamily="34" charset="0"/>
        </a:defRPr>
      </a:lvl7pPr>
      <a:lvl8pPr marL="1371600" algn="ctr" rtl="0" eaLnBrk="0" fontAlgn="base" hangingPunct="0">
        <a:spcBef>
          <a:spcPct val="0"/>
        </a:spcBef>
        <a:spcAft>
          <a:spcPct val="0"/>
        </a:spcAft>
        <a:defRPr sz="4000" b="1">
          <a:solidFill>
            <a:schemeClr val="tx2"/>
          </a:solidFill>
          <a:latin typeface="Futura Lt BT" pitchFamily="34" charset="0"/>
        </a:defRPr>
      </a:lvl8pPr>
      <a:lvl9pPr marL="1828800" algn="ctr" rtl="0" eaLnBrk="0" fontAlgn="base" hangingPunct="0">
        <a:spcBef>
          <a:spcPct val="0"/>
        </a:spcBef>
        <a:spcAft>
          <a:spcPct val="0"/>
        </a:spcAft>
        <a:defRPr sz="4000" b="1">
          <a:solidFill>
            <a:schemeClr val="tx2"/>
          </a:solidFill>
          <a:latin typeface="Futura Lt BT"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a:cs typeface="+mn-cs"/>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a:cs typeface="+mn-cs"/>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a:cs typeface="+mn-cs"/>
        </a:defRPr>
      </a:lvl4pPr>
      <a:lvl5pPr marL="2057400" indent="-228600" algn="l" rtl="0" eaLnBrk="0" fontAlgn="base" hangingPunct="0">
        <a:spcBef>
          <a:spcPct val="20000"/>
        </a:spcBef>
        <a:spcAft>
          <a:spcPct val="0"/>
        </a:spcAft>
        <a:buChar char="»"/>
        <a:defRPr sz="1400">
          <a:solidFill>
            <a:schemeClr val="tx1"/>
          </a:solidFill>
          <a:latin typeface="+mn-lt"/>
          <a:ea typeface="ＭＳ Ｐゴシック"/>
          <a:cs typeface="+mn-cs"/>
        </a:defRPr>
      </a:lvl5pPr>
      <a:lvl6pPr marL="2514600" indent="-228600" algn="l" rtl="0" eaLnBrk="0" fontAlgn="base" hangingPunct="0">
        <a:spcBef>
          <a:spcPct val="20000"/>
        </a:spcBef>
        <a:spcAft>
          <a:spcPct val="0"/>
        </a:spcAft>
        <a:buChar char="»"/>
        <a:defRPr sz="1400">
          <a:solidFill>
            <a:schemeClr val="tx1"/>
          </a:solidFill>
          <a:latin typeface="+mn-lt"/>
          <a:ea typeface="ＭＳ Ｐゴシック"/>
          <a:cs typeface="+mn-cs"/>
        </a:defRPr>
      </a:lvl6pPr>
      <a:lvl7pPr marL="2971800" indent="-228600" algn="l" rtl="0" eaLnBrk="0" fontAlgn="base" hangingPunct="0">
        <a:spcBef>
          <a:spcPct val="20000"/>
        </a:spcBef>
        <a:spcAft>
          <a:spcPct val="0"/>
        </a:spcAft>
        <a:buChar char="»"/>
        <a:defRPr sz="1400">
          <a:solidFill>
            <a:schemeClr val="tx1"/>
          </a:solidFill>
          <a:latin typeface="+mn-lt"/>
          <a:ea typeface="ＭＳ Ｐゴシック"/>
          <a:cs typeface="+mn-cs"/>
        </a:defRPr>
      </a:lvl7pPr>
      <a:lvl8pPr marL="3429000" indent="-228600" algn="l" rtl="0" eaLnBrk="0" fontAlgn="base" hangingPunct="0">
        <a:spcBef>
          <a:spcPct val="20000"/>
        </a:spcBef>
        <a:spcAft>
          <a:spcPct val="0"/>
        </a:spcAft>
        <a:buChar char="»"/>
        <a:defRPr sz="1400">
          <a:solidFill>
            <a:schemeClr val="tx1"/>
          </a:solidFill>
          <a:latin typeface="+mn-lt"/>
          <a:ea typeface="ＭＳ Ｐゴシック"/>
          <a:cs typeface="+mn-cs"/>
        </a:defRPr>
      </a:lvl8pPr>
      <a:lvl9pPr marL="3886200" indent="-228600" algn="l" rtl="0" eaLnBrk="0" fontAlgn="base" hangingPunct="0">
        <a:spcBef>
          <a:spcPct val="20000"/>
        </a:spcBef>
        <a:spcAft>
          <a:spcPct val="0"/>
        </a:spcAft>
        <a:buChar char="»"/>
        <a:defRPr sz="1400">
          <a:solidFill>
            <a:schemeClr val="tx1"/>
          </a:solidFill>
          <a:latin typeface="+mn-lt"/>
          <a:ea typeface="ＭＳ Ｐゴシック"/>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ctrTitle" idx="4294967295"/>
          </p:nvPr>
        </p:nvSpPr>
        <p:spPr>
          <a:xfrm>
            <a:off x="685800" y="2130425"/>
            <a:ext cx="7772400" cy="1470025"/>
          </a:xfrm>
        </p:spPr>
        <p:txBody>
          <a:bodyPr/>
          <a:lstStyle/>
          <a:p>
            <a:r>
              <a:rPr lang="de-DE" sz="4000" dirty="0" err="1" smtClean="0">
                <a:latin typeface="Futura Lt BT" pitchFamily="34" charset="0"/>
              </a:rPr>
              <a:t>Implementation</a:t>
            </a:r>
            <a:r>
              <a:rPr lang="de-DE" sz="4000" dirty="0" smtClean="0">
                <a:latin typeface="Futura Lt BT" pitchFamily="34" charset="0"/>
              </a:rPr>
              <a:t> Models</a:t>
            </a:r>
            <a:br>
              <a:rPr lang="de-DE" sz="4000" dirty="0" smtClean="0">
                <a:latin typeface="Futura Lt BT" pitchFamily="34" charset="0"/>
              </a:rPr>
            </a:br>
            <a:r>
              <a:rPr lang="de-DE" dirty="0" smtClean="0">
                <a:latin typeface="Futura Lt BT" pitchFamily="34" charset="0"/>
              </a:rPr>
              <a:t>Initiation </a:t>
            </a:r>
            <a:r>
              <a:rPr lang="de-DE" dirty="0" err="1" smtClean="0">
                <a:latin typeface="Futura Lt BT" pitchFamily="34" charset="0"/>
              </a:rPr>
              <a:t>Assessment</a:t>
            </a:r>
            <a:r>
              <a:rPr lang="de-DE" dirty="0" smtClean="0">
                <a:latin typeface="Futura Lt BT" pitchFamily="34" charset="0"/>
              </a:rPr>
              <a:t> Mission</a:t>
            </a:r>
          </a:p>
        </p:txBody>
      </p:sp>
      <p:sp>
        <p:nvSpPr>
          <p:cNvPr id="11267" name="TextBox 2"/>
          <p:cNvSpPr txBox="1">
            <a:spLocks noChangeArrowheads="1"/>
          </p:cNvSpPr>
          <p:nvPr/>
        </p:nvSpPr>
        <p:spPr bwMode="auto">
          <a:xfrm>
            <a:off x="4284663" y="333375"/>
            <a:ext cx="4319587" cy="368300"/>
          </a:xfrm>
          <a:prstGeom prst="rect">
            <a:avLst/>
          </a:prstGeom>
          <a:noFill/>
          <a:ln w="9525">
            <a:noFill/>
            <a:miter lim="800000"/>
            <a:headEnd/>
            <a:tailEnd/>
          </a:ln>
        </p:spPr>
        <p:txBody>
          <a:bodyPr>
            <a:spAutoFit/>
          </a:bodyPr>
          <a:lstStyle/>
          <a:p>
            <a:pPr algn="r"/>
            <a:r>
              <a:rPr lang="en-US"/>
              <a:t>Kathmandu, Nepal,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474" name="Group 32"/>
          <p:cNvGrpSpPr>
            <a:grpSpLocks/>
          </p:cNvGrpSpPr>
          <p:nvPr/>
        </p:nvGrpSpPr>
        <p:grpSpPr bwMode="auto">
          <a:xfrm>
            <a:off x="250825" y="1287463"/>
            <a:ext cx="8497888" cy="4878387"/>
            <a:chOff x="158" y="811"/>
            <a:chExt cx="5353" cy="3073"/>
          </a:xfrm>
        </p:grpSpPr>
        <p:sp>
          <p:nvSpPr>
            <p:cNvPr id="105475" name="Rectangle 33"/>
            <p:cNvSpPr>
              <a:spLocks noChangeArrowheads="1"/>
            </p:cNvSpPr>
            <p:nvPr/>
          </p:nvSpPr>
          <p:spPr bwMode="auto">
            <a:xfrm>
              <a:off x="158" y="1582"/>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Intermediate</a:t>
              </a:r>
            </a:p>
            <a:p>
              <a:pPr marL="342900" indent="-342900" fontAlgn="ctr"/>
              <a:r>
                <a:rPr lang="en-US" sz="1400">
                  <a:solidFill>
                    <a:srgbClr val="FFFFFF"/>
                  </a:solidFill>
                  <a:latin typeface="Futura Lt BT" pitchFamily="34" charset="0"/>
                  <a:ea typeface="Futura Lt BT" pitchFamily="34" charset="0"/>
                  <a:cs typeface="Arial" pitchFamily="34" charset="0"/>
                </a:rPr>
                <a:t>Financial Level</a:t>
              </a:r>
            </a:p>
            <a:p>
              <a:pPr marL="342900" indent="-342900" fontAlgn="ctr"/>
              <a:r>
                <a:rPr lang="en-US" sz="1400">
                  <a:solidFill>
                    <a:srgbClr val="FFFFFF"/>
                  </a:solidFill>
                  <a:latin typeface="Futura Lt BT" pitchFamily="34" charset="0"/>
                  <a:ea typeface="Futura Lt BT" pitchFamily="34" charset="0"/>
                  <a:cs typeface="Arial" pitchFamily="34" charset="0"/>
                </a:rPr>
                <a:t>(meso)</a:t>
              </a:r>
            </a:p>
          </p:txBody>
        </p:sp>
        <p:sp>
          <p:nvSpPr>
            <p:cNvPr id="105476" name="Rectangle 34"/>
            <p:cNvSpPr>
              <a:spLocks noChangeArrowheads="1"/>
            </p:cNvSpPr>
            <p:nvPr/>
          </p:nvSpPr>
          <p:spPr bwMode="auto">
            <a:xfrm>
              <a:off x="158" y="2353"/>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Service</a:t>
              </a:r>
            </a:p>
            <a:p>
              <a:pPr marL="342900" indent="-342900" fontAlgn="ctr"/>
              <a:r>
                <a:rPr lang="en-US" sz="1400">
                  <a:solidFill>
                    <a:srgbClr val="FFFFFF"/>
                  </a:solidFill>
                  <a:latin typeface="Futura Lt BT" pitchFamily="34" charset="0"/>
                  <a:ea typeface="Futura Lt BT" pitchFamily="34" charset="0"/>
                  <a:cs typeface="Arial" pitchFamily="34" charset="0"/>
                </a:rPr>
                <a:t>Provider</a:t>
              </a:r>
            </a:p>
            <a:p>
              <a:pPr marL="342900" indent="-342900" fontAlgn="ctr"/>
              <a:r>
                <a:rPr lang="en-US" sz="1400">
                  <a:solidFill>
                    <a:srgbClr val="FFFFFF"/>
                  </a:solidFill>
                  <a:latin typeface="Futura Lt BT" pitchFamily="34" charset="0"/>
                  <a:ea typeface="Futura Lt BT" pitchFamily="34" charset="0"/>
                  <a:cs typeface="Arial" pitchFamily="34" charset="0"/>
                </a:rPr>
                <a:t>(local)</a:t>
              </a:r>
            </a:p>
          </p:txBody>
        </p:sp>
        <p:sp>
          <p:nvSpPr>
            <p:cNvPr id="105477" name="Rectangle 35"/>
            <p:cNvSpPr>
              <a:spLocks noChangeArrowheads="1"/>
            </p:cNvSpPr>
            <p:nvPr/>
          </p:nvSpPr>
          <p:spPr bwMode="auto">
            <a:xfrm>
              <a:off x="158" y="3124"/>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End-User</a:t>
              </a:r>
            </a:p>
            <a:p>
              <a:pPr marL="342900" indent="-342900" fontAlgn="ctr"/>
              <a:r>
                <a:rPr lang="en-US" sz="1400">
                  <a:solidFill>
                    <a:srgbClr val="FFFFFF"/>
                  </a:solidFill>
                  <a:latin typeface="Futura Lt BT" pitchFamily="34" charset="0"/>
                  <a:ea typeface="Futura Lt BT" pitchFamily="34" charset="0"/>
                  <a:cs typeface="Arial" pitchFamily="34" charset="0"/>
                </a:rPr>
                <a:t>(micro)</a:t>
              </a:r>
            </a:p>
          </p:txBody>
        </p:sp>
        <p:sp>
          <p:nvSpPr>
            <p:cNvPr id="105478" name="Rectangle 36"/>
            <p:cNvSpPr>
              <a:spLocks noChangeArrowheads="1"/>
            </p:cNvSpPr>
            <p:nvPr/>
          </p:nvSpPr>
          <p:spPr bwMode="auto">
            <a:xfrm>
              <a:off x="158" y="811"/>
              <a:ext cx="5353" cy="760"/>
            </a:xfrm>
            <a:prstGeom prst="rect">
              <a:avLst/>
            </a:prstGeom>
            <a:solidFill>
              <a:srgbClr val="C0C0C0"/>
            </a:solidFill>
            <a:ln w="9525">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Governmental</a:t>
              </a:r>
            </a:p>
            <a:p>
              <a:pPr marL="342900" indent="-342900" fontAlgn="ctr"/>
              <a:r>
                <a:rPr lang="en-US" sz="1400">
                  <a:solidFill>
                    <a:srgbClr val="FFFFFF"/>
                  </a:solidFill>
                  <a:latin typeface="Futura Lt BT" pitchFamily="34" charset="0"/>
                  <a:ea typeface="Futura Lt BT" pitchFamily="34" charset="0"/>
                  <a:cs typeface="Arial" pitchFamily="34" charset="0"/>
                </a:rPr>
                <a:t>Donor- Level</a:t>
              </a:r>
            </a:p>
            <a:p>
              <a:pPr marL="342900" indent="-342900" fontAlgn="ctr"/>
              <a:r>
                <a:rPr lang="en-US" sz="1400">
                  <a:solidFill>
                    <a:srgbClr val="FFFFFF"/>
                  </a:solidFill>
                  <a:latin typeface="Futura Lt BT" pitchFamily="34" charset="0"/>
                  <a:ea typeface="Futura Lt BT" pitchFamily="34" charset="0"/>
                  <a:cs typeface="Arial" pitchFamily="34" charset="0"/>
                </a:rPr>
                <a:t>(macro)</a:t>
              </a:r>
              <a:endParaRPr lang="en-US" sz="1400">
                <a:latin typeface="Futura Lt BT" pitchFamily="34" charset="0"/>
                <a:ea typeface="Futura Lt BT" pitchFamily="34" charset="0"/>
                <a:cs typeface="Arial" pitchFamily="34" charset="0"/>
              </a:endParaRPr>
            </a:p>
          </p:txBody>
        </p:sp>
      </p:grpSp>
      <p:sp>
        <p:nvSpPr>
          <p:cNvPr id="105479" name="Rectangle 236"/>
          <p:cNvSpPr>
            <a:spLocks noGrp="1" noChangeArrowheads="1"/>
          </p:cNvSpPr>
          <p:nvPr>
            <p:ph type="title" sz="quarter" idx="4294967295"/>
          </p:nvPr>
        </p:nvSpPr>
        <p:spPr/>
        <p:txBody>
          <a:bodyPr/>
          <a:lstStyle/>
          <a:p>
            <a:pPr algn="l" eaLnBrk="1" hangingPunct="1"/>
            <a:r>
              <a:rPr lang="de-DE" smtClean="0">
                <a:latin typeface="Futura Lt BT" pitchFamily="34" charset="0"/>
              </a:rPr>
              <a:t>Integrated Model for Incremental Improvements</a:t>
            </a:r>
            <a:br>
              <a:rPr lang="de-DE" smtClean="0">
                <a:latin typeface="Futura Lt BT" pitchFamily="34" charset="0"/>
              </a:rPr>
            </a:br>
            <a:r>
              <a:rPr lang="de-DE" smtClean="0">
                <a:latin typeface="Futura Lt BT" pitchFamily="34" charset="0"/>
              </a:rPr>
              <a:t>(Ghatta Model for water pumps)</a:t>
            </a:r>
            <a:endParaRPr lang="en-US" smtClean="0">
              <a:latin typeface="Futura Lt BT" pitchFamily="34" charset="0"/>
            </a:endParaRPr>
          </a:p>
        </p:txBody>
      </p:sp>
      <p:sp>
        <p:nvSpPr>
          <p:cNvPr id="105480" name="Rectangle 4"/>
          <p:cNvSpPr>
            <a:spLocks noChangeArrowheads="1"/>
          </p:cNvSpPr>
          <p:nvPr/>
        </p:nvSpPr>
        <p:spPr bwMode="auto">
          <a:xfrm>
            <a:off x="3849688" y="1287463"/>
            <a:ext cx="73025" cy="712787"/>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5481" name="Rectangle 9"/>
          <p:cNvSpPr>
            <a:spLocks noChangeArrowheads="1"/>
          </p:cNvSpPr>
          <p:nvPr/>
        </p:nvSpPr>
        <p:spPr bwMode="auto">
          <a:xfrm>
            <a:off x="1547813" y="5157788"/>
            <a:ext cx="7494587" cy="935037"/>
          </a:xfrm>
          <a:prstGeom prst="rect">
            <a:avLst/>
          </a:prstGeom>
          <a:solidFill>
            <a:schemeClr val="bg1"/>
          </a:solidFill>
          <a:ln w="28575" cap="rnd">
            <a:solidFill>
              <a:schemeClr val="tx1"/>
            </a:solidFill>
            <a:prstDash val="sysDot"/>
            <a:miter lim="800000"/>
            <a:headEnd/>
            <a:tailEnd/>
          </a:ln>
          <a:effectLst/>
        </p:spPr>
        <p:txBody>
          <a:bodyPr wrap="none" anchor="ctr"/>
          <a:lstStyle/>
          <a:p>
            <a:pPr algn="ctr"/>
            <a:endParaRPr lang="de-DE" sz="1400"/>
          </a:p>
          <a:p>
            <a:pPr algn="ctr"/>
            <a:endParaRPr lang="de-DE" sz="1400"/>
          </a:p>
          <a:p>
            <a:pPr algn="ctr"/>
            <a:endParaRPr lang="de-DE" sz="1600"/>
          </a:p>
          <a:p>
            <a:pPr algn="ctr"/>
            <a:r>
              <a:rPr lang="de-DE" sz="1400"/>
              <a:t>Community</a:t>
            </a:r>
          </a:p>
        </p:txBody>
      </p:sp>
      <p:sp>
        <p:nvSpPr>
          <p:cNvPr id="105482" name="Rectangle 5"/>
          <p:cNvSpPr>
            <a:spLocks noChangeArrowheads="1"/>
          </p:cNvSpPr>
          <p:nvPr/>
        </p:nvSpPr>
        <p:spPr bwMode="auto">
          <a:xfrm>
            <a:off x="2589213" y="2908300"/>
            <a:ext cx="21986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Subsidy after Installation</a:t>
            </a:r>
            <a:endParaRPr lang="en-US" sz="1400">
              <a:latin typeface="Futura Lt BT" pitchFamily="34" charset="0"/>
              <a:ea typeface="Futura Lt BT" pitchFamily="34" charset="0"/>
              <a:cs typeface="Arial" pitchFamily="34" charset="0"/>
            </a:endParaRPr>
          </a:p>
        </p:txBody>
      </p:sp>
      <p:sp>
        <p:nvSpPr>
          <p:cNvPr id="105483" name="Rectangle 6"/>
          <p:cNvSpPr>
            <a:spLocks noChangeArrowheads="1"/>
          </p:cNvSpPr>
          <p:nvPr/>
        </p:nvSpPr>
        <p:spPr bwMode="auto">
          <a:xfrm>
            <a:off x="6121400" y="1287463"/>
            <a:ext cx="73025" cy="712787"/>
          </a:xfrm>
          <a:prstGeom prst="rect">
            <a:avLst/>
          </a:prstGeom>
          <a:noFill/>
          <a:ln w="9525">
            <a:noFill/>
            <a:miter lim="800000"/>
            <a:headEnd/>
            <a:tailEnd/>
          </a:ln>
        </p:spPr>
        <p:txBody>
          <a:bodyPr lIns="0" tIns="0" rIns="0" bIns="0" anchor="ctr"/>
          <a:lstStyle/>
          <a:p>
            <a:pPr marL="342900" indent="-342900" algn="ctr" fontAlgn="ctr"/>
            <a:r>
              <a:rPr lang="en-US" sz="1600">
                <a:solidFill>
                  <a:srgbClr val="FFFFFF"/>
                </a:solidFill>
                <a:latin typeface="Futura Lt BT" pitchFamily="34" charset="0"/>
                <a:ea typeface="Futura Lt BT" pitchFamily="34" charset="0"/>
                <a:cs typeface="Arial" pitchFamily="34" charset="0"/>
              </a:rPr>
              <a:t> </a:t>
            </a:r>
            <a:endParaRPr lang="en-US" sz="1600">
              <a:latin typeface="Futura Lt BT" pitchFamily="34" charset="0"/>
              <a:ea typeface="Futura Lt BT" pitchFamily="34" charset="0"/>
              <a:cs typeface="Arial" pitchFamily="34" charset="0"/>
            </a:endParaRPr>
          </a:p>
        </p:txBody>
      </p:sp>
      <p:sp>
        <p:nvSpPr>
          <p:cNvPr id="105484" name="Rectangle 7"/>
          <p:cNvSpPr>
            <a:spLocks noChangeArrowheads="1"/>
          </p:cNvSpPr>
          <p:nvPr/>
        </p:nvSpPr>
        <p:spPr bwMode="auto">
          <a:xfrm>
            <a:off x="395288" y="2000250"/>
            <a:ext cx="1430337" cy="60325"/>
          </a:xfrm>
          <a:prstGeom prst="rect">
            <a:avLst/>
          </a:prstGeom>
          <a:noFill/>
          <a:ln w="9525">
            <a:noFill/>
            <a:miter lim="800000"/>
            <a:headEnd/>
            <a:tailEnd/>
          </a:ln>
        </p:spPr>
        <p:txBody>
          <a:bodyPr lIns="0" tIns="0" rIns="0" bIns="0" anchor="ctr"/>
          <a:lstStyle/>
          <a:p>
            <a:pPr>
              <a:spcBef>
                <a:spcPct val="20000"/>
              </a:spcBef>
            </a:pPr>
            <a:endParaRPr lang="en-US" sz="400">
              <a:latin typeface="Futura Lt BT" pitchFamily="34" charset="0"/>
            </a:endParaRPr>
          </a:p>
        </p:txBody>
      </p:sp>
      <p:sp>
        <p:nvSpPr>
          <p:cNvPr id="105485" name="Rectangle 8"/>
          <p:cNvSpPr>
            <a:spLocks noChangeArrowheads="1"/>
          </p:cNvSpPr>
          <p:nvPr/>
        </p:nvSpPr>
        <p:spPr bwMode="auto">
          <a:xfrm>
            <a:off x="1825625" y="2000250"/>
            <a:ext cx="52388"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5486" name="Rectangle 9"/>
          <p:cNvSpPr>
            <a:spLocks noChangeArrowheads="1"/>
          </p:cNvSpPr>
          <p:nvPr/>
        </p:nvSpPr>
        <p:spPr bwMode="auto">
          <a:xfrm>
            <a:off x="1878013" y="2000250"/>
            <a:ext cx="197167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5487" name="Rectangle 10"/>
          <p:cNvSpPr>
            <a:spLocks noChangeArrowheads="1"/>
          </p:cNvSpPr>
          <p:nvPr/>
        </p:nvSpPr>
        <p:spPr bwMode="auto">
          <a:xfrm>
            <a:off x="3849688" y="2000250"/>
            <a:ext cx="7302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5488" name="Rectangle 11"/>
          <p:cNvSpPr>
            <a:spLocks noChangeArrowheads="1"/>
          </p:cNvSpPr>
          <p:nvPr/>
        </p:nvSpPr>
        <p:spPr bwMode="auto">
          <a:xfrm>
            <a:off x="3922713" y="2000250"/>
            <a:ext cx="2198687"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5489" name="Rectangle 12"/>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105490" name="Line 13"/>
          <p:cNvSpPr>
            <a:spLocks noChangeShapeType="1"/>
          </p:cNvSpPr>
          <p:nvPr/>
        </p:nvSpPr>
        <p:spPr bwMode="auto">
          <a:xfrm>
            <a:off x="2589213" y="2276475"/>
            <a:ext cx="0" cy="1800225"/>
          </a:xfrm>
          <a:prstGeom prst="line">
            <a:avLst/>
          </a:prstGeom>
          <a:noFill/>
          <a:ln w="28575">
            <a:solidFill>
              <a:srgbClr val="A50021"/>
            </a:solidFill>
            <a:round/>
            <a:headEnd/>
            <a:tailEnd type="triangle" w="med" len="med"/>
          </a:ln>
        </p:spPr>
        <p:txBody>
          <a:bodyPr/>
          <a:lstStyle/>
          <a:p>
            <a:endParaRPr lang="en-US"/>
          </a:p>
        </p:txBody>
      </p:sp>
      <p:sp>
        <p:nvSpPr>
          <p:cNvPr id="105491" name="Rectangle 16"/>
          <p:cNvSpPr>
            <a:spLocks noChangeArrowheads="1"/>
          </p:cNvSpPr>
          <p:nvPr/>
        </p:nvSpPr>
        <p:spPr bwMode="auto">
          <a:xfrm>
            <a:off x="1692275"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105492" name="Rectangle 23"/>
          <p:cNvSpPr>
            <a:spLocks noChangeArrowheads="1"/>
          </p:cNvSpPr>
          <p:nvPr/>
        </p:nvSpPr>
        <p:spPr bwMode="auto">
          <a:xfrm>
            <a:off x="900113" y="4724400"/>
            <a:ext cx="107950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Micro Loan</a:t>
            </a:r>
            <a:endParaRPr lang="en-US" sz="1400">
              <a:latin typeface="Futura Lt BT" pitchFamily="34" charset="0"/>
              <a:ea typeface="Futura Lt BT" pitchFamily="34" charset="0"/>
              <a:cs typeface="Arial" pitchFamily="34" charset="0"/>
            </a:endParaRPr>
          </a:p>
        </p:txBody>
      </p:sp>
      <p:sp>
        <p:nvSpPr>
          <p:cNvPr id="105493" name="Line 24"/>
          <p:cNvSpPr>
            <a:spLocks noChangeShapeType="1"/>
          </p:cNvSpPr>
          <p:nvPr/>
        </p:nvSpPr>
        <p:spPr bwMode="auto">
          <a:xfrm>
            <a:off x="1979613" y="4652963"/>
            <a:ext cx="0" cy="576262"/>
          </a:xfrm>
          <a:prstGeom prst="line">
            <a:avLst/>
          </a:prstGeom>
          <a:noFill/>
          <a:ln w="28575">
            <a:solidFill>
              <a:srgbClr val="A50021"/>
            </a:solidFill>
            <a:round/>
            <a:headEnd/>
            <a:tailEnd type="triangle" w="med" len="med"/>
          </a:ln>
        </p:spPr>
        <p:txBody>
          <a:bodyPr/>
          <a:lstStyle/>
          <a:p>
            <a:endParaRPr lang="en-US"/>
          </a:p>
        </p:txBody>
      </p:sp>
      <p:sp>
        <p:nvSpPr>
          <p:cNvPr id="105494" name="Rectangle 26"/>
          <p:cNvSpPr>
            <a:spLocks noChangeArrowheads="1"/>
          </p:cNvSpPr>
          <p:nvPr/>
        </p:nvSpPr>
        <p:spPr bwMode="auto">
          <a:xfrm>
            <a:off x="2555875" y="4724400"/>
            <a:ext cx="1081088"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Installments</a:t>
            </a:r>
            <a:endParaRPr lang="en-US" sz="1400">
              <a:latin typeface="Futura Lt BT" pitchFamily="34" charset="0"/>
              <a:ea typeface="Futura Lt BT" pitchFamily="34" charset="0"/>
              <a:cs typeface="Arial" pitchFamily="34" charset="0"/>
            </a:endParaRPr>
          </a:p>
        </p:txBody>
      </p:sp>
      <p:sp>
        <p:nvSpPr>
          <p:cNvPr id="105498" name="Line 31"/>
          <p:cNvSpPr>
            <a:spLocks noChangeShapeType="1"/>
          </p:cNvSpPr>
          <p:nvPr/>
        </p:nvSpPr>
        <p:spPr bwMode="auto">
          <a:xfrm rot="10800000">
            <a:off x="3635375" y="4724400"/>
            <a:ext cx="1800225" cy="504825"/>
          </a:xfrm>
          <a:prstGeom prst="line">
            <a:avLst/>
          </a:prstGeom>
          <a:noFill/>
          <a:ln w="28575">
            <a:solidFill>
              <a:srgbClr val="A50021"/>
            </a:solidFill>
            <a:round/>
            <a:headEnd/>
            <a:tailEnd type="triangle" w="med" len="med"/>
          </a:ln>
        </p:spPr>
        <p:txBody>
          <a:bodyPr/>
          <a:lstStyle/>
          <a:p>
            <a:endParaRPr lang="en-US"/>
          </a:p>
        </p:txBody>
      </p:sp>
      <p:sp>
        <p:nvSpPr>
          <p:cNvPr id="105499" name="Rectangle 16"/>
          <p:cNvSpPr>
            <a:spLocks noChangeArrowheads="1"/>
          </p:cNvSpPr>
          <p:nvPr/>
        </p:nvSpPr>
        <p:spPr bwMode="auto">
          <a:xfrm>
            <a:off x="3779838"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105500" name="Rectangle 16"/>
          <p:cNvSpPr>
            <a:spLocks noChangeArrowheads="1"/>
          </p:cNvSpPr>
          <p:nvPr/>
        </p:nvSpPr>
        <p:spPr bwMode="auto">
          <a:xfrm>
            <a:off x="5867400"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105501" name="Rectangle 16"/>
          <p:cNvSpPr>
            <a:spLocks noChangeArrowheads="1"/>
          </p:cNvSpPr>
          <p:nvPr/>
        </p:nvSpPr>
        <p:spPr bwMode="auto">
          <a:xfrm>
            <a:off x="7956550" y="5229225"/>
            <a:ext cx="1008063"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endParaRPr lang="en-US" sz="1400">
              <a:latin typeface="Futura Lt BT" pitchFamily="34" charset="0"/>
              <a:ea typeface="Futura Lt BT" pitchFamily="34" charset="0"/>
              <a:cs typeface="Arial" pitchFamily="34" charset="0"/>
            </a:endParaRPr>
          </a:p>
        </p:txBody>
      </p:sp>
      <p:sp>
        <p:nvSpPr>
          <p:cNvPr id="105502" name="Rectangle 30"/>
          <p:cNvSpPr>
            <a:spLocks noChangeArrowheads="1"/>
          </p:cNvSpPr>
          <p:nvPr/>
        </p:nvSpPr>
        <p:spPr bwMode="auto">
          <a:xfrm>
            <a:off x="8893175" y="5084763"/>
            <a:ext cx="250825" cy="1081087"/>
          </a:xfrm>
          <a:prstGeom prst="rect">
            <a:avLst/>
          </a:prstGeom>
          <a:solidFill>
            <a:schemeClr val="bg1"/>
          </a:solidFill>
          <a:ln w="9525">
            <a:noFill/>
            <a:miter lim="800000"/>
            <a:headEnd/>
            <a:tailEnd/>
          </a:ln>
          <a:effectLst/>
        </p:spPr>
        <p:txBody>
          <a:bodyPr wrap="none" anchor="ctr"/>
          <a:lstStyle/>
          <a:p>
            <a:endParaRPr lang="en-US"/>
          </a:p>
        </p:txBody>
      </p:sp>
      <p:sp>
        <p:nvSpPr>
          <p:cNvPr id="105503" name="Line 31"/>
          <p:cNvSpPr>
            <a:spLocks noChangeShapeType="1"/>
          </p:cNvSpPr>
          <p:nvPr/>
        </p:nvSpPr>
        <p:spPr bwMode="auto">
          <a:xfrm rot="10800000">
            <a:off x="3635375" y="4724400"/>
            <a:ext cx="3960813" cy="504825"/>
          </a:xfrm>
          <a:prstGeom prst="line">
            <a:avLst/>
          </a:prstGeom>
          <a:noFill/>
          <a:ln w="28575">
            <a:solidFill>
              <a:srgbClr val="A50021"/>
            </a:solidFill>
            <a:round/>
            <a:headEnd/>
            <a:tailEnd type="triangle" w="med" len="med"/>
          </a:ln>
        </p:spPr>
        <p:txBody>
          <a:bodyPr/>
          <a:lstStyle/>
          <a:p>
            <a:endParaRPr lang="en-US"/>
          </a:p>
        </p:txBody>
      </p:sp>
      <p:sp>
        <p:nvSpPr>
          <p:cNvPr id="105504" name="Line 31"/>
          <p:cNvSpPr>
            <a:spLocks noChangeShapeType="1"/>
          </p:cNvSpPr>
          <p:nvPr/>
        </p:nvSpPr>
        <p:spPr bwMode="auto">
          <a:xfrm rot="10800000">
            <a:off x="3635375" y="4724400"/>
            <a:ext cx="5329238" cy="433388"/>
          </a:xfrm>
          <a:prstGeom prst="line">
            <a:avLst/>
          </a:prstGeom>
          <a:noFill/>
          <a:ln w="28575">
            <a:solidFill>
              <a:srgbClr val="A50021"/>
            </a:solidFill>
            <a:round/>
            <a:headEnd/>
            <a:tailEnd type="triangle" w="med" len="med"/>
          </a:ln>
        </p:spPr>
        <p:txBody>
          <a:bodyPr/>
          <a:lstStyle/>
          <a:p>
            <a:endParaRPr lang="en-US"/>
          </a:p>
        </p:txBody>
      </p:sp>
      <p:sp>
        <p:nvSpPr>
          <p:cNvPr id="105505" name="Line 25"/>
          <p:cNvSpPr>
            <a:spLocks noChangeShapeType="1"/>
          </p:cNvSpPr>
          <p:nvPr/>
        </p:nvSpPr>
        <p:spPr bwMode="auto">
          <a:xfrm rot="10800000">
            <a:off x="3635375" y="4652963"/>
            <a:ext cx="0" cy="576262"/>
          </a:xfrm>
          <a:prstGeom prst="line">
            <a:avLst/>
          </a:prstGeom>
          <a:noFill/>
          <a:ln w="28575">
            <a:solidFill>
              <a:srgbClr val="A50021"/>
            </a:solidFill>
            <a:round/>
            <a:headEnd/>
            <a:tailEnd type="triangle" w="med" len="med"/>
          </a:ln>
        </p:spPr>
        <p:txBody>
          <a:bodyPr/>
          <a:lstStyle/>
          <a:p>
            <a:endParaRPr lang="en-US"/>
          </a:p>
        </p:txBody>
      </p:sp>
      <p:sp>
        <p:nvSpPr>
          <p:cNvPr id="105506" name="Line 24"/>
          <p:cNvSpPr>
            <a:spLocks noChangeShapeType="1"/>
          </p:cNvSpPr>
          <p:nvPr/>
        </p:nvSpPr>
        <p:spPr bwMode="auto">
          <a:xfrm>
            <a:off x="1979613" y="4724400"/>
            <a:ext cx="2160587" cy="504825"/>
          </a:xfrm>
          <a:prstGeom prst="line">
            <a:avLst/>
          </a:prstGeom>
          <a:noFill/>
          <a:ln w="28575">
            <a:solidFill>
              <a:srgbClr val="A50021"/>
            </a:solidFill>
            <a:round/>
            <a:headEnd/>
            <a:tailEnd type="triangle" w="med" len="med"/>
          </a:ln>
        </p:spPr>
        <p:txBody>
          <a:bodyPr/>
          <a:lstStyle/>
          <a:p>
            <a:endParaRPr lang="en-US"/>
          </a:p>
        </p:txBody>
      </p:sp>
      <p:sp>
        <p:nvSpPr>
          <p:cNvPr id="105507" name="Line 24"/>
          <p:cNvSpPr>
            <a:spLocks noChangeShapeType="1"/>
          </p:cNvSpPr>
          <p:nvPr/>
        </p:nvSpPr>
        <p:spPr bwMode="auto">
          <a:xfrm>
            <a:off x="1979613" y="4652963"/>
            <a:ext cx="4176712" cy="576262"/>
          </a:xfrm>
          <a:prstGeom prst="line">
            <a:avLst/>
          </a:prstGeom>
          <a:noFill/>
          <a:ln w="28575">
            <a:solidFill>
              <a:srgbClr val="A50021"/>
            </a:solidFill>
            <a:round/>
            <a:headEnd/>
            <a:tailEnd type="triangle" w="med" len="med"/>
          </a:ln>
        </p:spPr>
        <p:txBody>
          <a:bodyPr/>
          <a:lstStyle/>
          <a:p>
            <a:endParaRPr lang="en-US"/>
          </a:p>
        </p:txBody>
      </p:sp>
      <p:sp>
        <p:nvSpPr>
          <p:cNvPr id="105508" name="Line 24"/>
          <p:cNvSpPr>
            <a:spLocks noChangeShapeType="1"/>
          </p:cNvSpPr>
          <p:nvPr/>
        </p:nvSpPr>
        <p:spPr bwMode="auto">
          <a:xfrm>
            <a:off x="1979613" y="4673600"/>
            <a:ext cx="6264275" cy="555625"/>
          </a:xfrm>
          <a:prstGeom prst="line">
            <a:avLst/>
          </a:prstGeom>
          <a:noFill/>
          <a:ln w="28575">
            <a:solidFill>
              <a:srgbClr val="A50021"/>
            </a:solidFill>
            <a:round/>
            <a:headEnd/>
            <a:tailEnd type="triangle" w="med" len="med"/>
          </a:ln>
        </p:spPr>
        <p:txBody>
          <a:bodyPr/>
          <a:lstStyle/>
          <a:p>
            <a:endParaRPr lang="en-US"/>
          </a:p>
        </p:txBody>
      </p:sp>
      <p:sp>
        <p:nvSpPr>
          <p:cNvPr id="105509" name="Rectangle 25"/>
          <p:cNvSpPr>
            <a:spLocks noChangeArrowheads="1"/>
          </p:cNvSpPr>
          <p:nvPr/>
        </p:nvSpPr>
        <p:spPr bwMode="auto">
          <a:xfrm>
            <a:off x="1692275"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Ghatta Cooperative</a:t>
            </a:r>
          </a:p>
          <a:p>
            <a:pPr marL="342900" indent="-342900" algn="ctr" fontAlgn="b"/>
            <a:r>
              <a:rPr lang="en-US" sz="1400">
                <a:latin typeface="Futura Lt BT" pitchFamily="34" charset="0"/>
                <a:ea typeface="Futura Lt BT" pitchFamily="34" charset="0"/>
                <a:cs typeface="Arial" pitchFamily="34" charset="0"/>
              </a:rPr>
              <a:t>(Local Financial Instit.)</a:t>
            </a:r>
          </a:p>
        </p:txBody>
      </p:sp>
      <p:sp>
        <p:nvSpPr>
          <p:cNvPr id="105510" name="Rectangle 58"/>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105511" name="Rectangle 156"/>
          <p:cNvSpPr>
            <a:spLocks noChangeArrowheads="1"/>
          </p:cNvSpPr>
          <p:nvPr/>
        </p:nvSpPr>
        <p:spPr bwMode="auto">
          <a:xfrm>
            <a:off x="5637213" y="3630613"/>
            <a:ext cx="2822575" cy="360362"/>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Wholesale Loan (Zero Bonds)</a:t>
            </a:r>
          </a:p>
        </p:txBody>
      </p:sp>
      <p:sp>
        <p:nvSpPr>
          <p:cNvPr id="105512" name="AutoShape 158"/>
          <p:cNvSpPr>
            <a:spLocks noChangeArrowheads="1"/>
          </p:cNvSpPr>
          <p:nvPr/>
        </p:nvSpPr>
        <p:spPr bwMode="auto">
          <a:xfrm rot="10800000" flipV="1">
            <a:off x="4098925" y="3616325"/>
            <a:ext cx="1584325"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105513" name="Line 155"/>
          <p:cNvSpPr>
            <a:spLocks noChangeShapeType="1"/>
          </p:cNvSpPr>
          <p:nvPr/>
        </p:nvSpPr>
        <p:spPr bwMode="auto">
          <a:xfrm flipH="1">
            <a:off x="3635375" y="3357563"/>
            <a:ext cx="3168650" cy="719137"/>
          </a:xfrm>
          <a:prstGeom prst="line">
            <a:avLst/>
          </a:prstGeom>
          <a:noFill/>
          <a:ln w="28575">
            <a:solidFill>
              <a:srgbClr val="A50021"/>
            </a:solidFill>
            <a:round/>
            <a:headEnd/>
            <a:tailEnd type="triangle" w="med" len="med"/>
          </a:ln>
        </p:spPr>
        <p:txBody>
          <a:bodyPr/>
          <a:lstStyle/>
          <a:p>
            <a:endParaRPr lang="en-US"/>
          </a:p>
        </p:txBody>
      </p:sp>
      <p:sp>
        <p:nvSpPr>
          <p:cNvPr id="105514" name="Rectangle 154"/>
          <p:cNvSpPr>
            <a:spLocks noChangeArrowheads="1"/>
          </p:cNvSpPr>
          <p:nvPr/>
        </p:nvSpPr>
        <p:spPr bwMode="auto">
          <a:xfrm>
            <a:off x="5651500" y="27813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National</a:t>
            </a:r>
          </a:p>
          <a:p>
            <a:pPr marL="342900" indent="-342900" algn="ctr" fontAlgn="b"/>
            <a:r>
              <a:rPr lang="en-US" sz="1400">
                <a:latin typeface="Futura Lt BT" pitchFamily="34" charset="0"/>
                <a:ea typeface="Futura Lt BT" pitchFamily="34" charset="0"/>
                <a:cs typeface="Arial" pitchFamily="34" charset="0"/>
              </a:rPr>
              <a:t>Cooperative Bank</a:t>
            </a:r>
          </a:p>
        </p:txBody>
      </p:sp>
      <p:sp>
        <p:nvSpPr>
          <p:cNvPr id="105517" name="Rectangle 153"/>
          <p:cNvSpPr>
            <a:spLocks noChangeArrowheads="1"/>
          </p:cNvSpPr>
          <p:nvPr/>
        </p:nvSpPr>
        <p:spPr bwMode="auto">
          <a:xfrm>
            <a:off x="5651500"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Improved Water Mill</a:t>
            </a:r>
          </a:p>
          <a:p>
            <a:pPr marL="342900" indent="-342900" algn="ctr" fontAlgn="b"/>
            <a:r>
              <a:rPr lang="en-US" sz="1400">
                <a:latin typeface="Futura Lt BT" pitchFamily="34" charset="0"/>
                <a:ea typeface="Futura Lt BT" pitchFamily="34" charset="0"/>
                <a:cs typeface="Arial" pitchFamily="34" charset="0"/>
              </a:rPr>
              <a:t>Supplier</a:t>
            </a:r>
          </a:p>
        </p:txBody>
      </p:sp>
      <p:sp>
        <p:nvSpPr>
          <p:cNvPr id="105518" name="Line 155"/>
          <p:cNvSpPr>
            <a:spLocks noChangeShapeType="1"/>
          </p:cNvSpPr>
          <p:nvPr/>
        </p:nvSpPr>
        <p:spPr bwMode="auto">
          <a:xfrm>
            <a:off x="3635375" y="4365625"/>
            <a:ext cx="2016125" cy="0"/>
          </a:xfrm>
          <a:prstGeom prst="line">
            <a:avLst/>
          </a:prstGeom>
          <a:noFill/>
          <a:ln w="28575">
            <a:solidFill>
              <a:srgbClr val="A50021"/>
            </a:solidFill>
            <a:round/>
            <a:headEnd/>
            <a:tailEnd type="triangle" w="med" len="med"/>
          </a:ln>
        </p:spPr>
        <p:txBody>
          <a:bodyPr/>
          <a:lstStyle/>
          <a:p>
            <a:endParaRPr lang="en-US"/>
          </a:p>
        </p:txBody>
      </p:sp>
      <p:sp>
        <p:nvSpPr>
          <p:cNvPr id="105519" name="Line 13"/>
          <p:cNvSpPr>
            <a:spLocks noChangeShapeType="1"/>
          </p:cNvSpPr>
          <p:nvPr/>
        </p:nvSpPr>
        <p:spPr bwMode="auto">
          <a:xfrm>
            <a:off x="6659563" y="4652963"/>
            <a:ext cx="0" cy="431800"/>
          </a:xfrm>
          <a:prstGeom prst="line">
            <a:avLst/>
          </a:prstGeom>
          <a:noFill/>
          <a:ln w="28575">
            <a:solidFill>
              <a:srgbClr val="A50021"/>
            </a:solidFill>
            <a:round/>
            <a:headEnd/>
            <a:tailEnd type="triangle" w="med" len="med"/>
          </a:ln>
        </p:spPr>
        <p:txBody>
          <a:bodyPr/>
          <a:lstStyle/>
          <a:p>
            <a:endParaRPr lang="en-US"/>
          </a:p>
        </p:txBody>
      </p:sp>
      <p:sp>
        <p:nvSpPr>
          <p:cNvPr id="105520" name="Rectangle 5"/>
          <p:cNvSpPr>
            <a:spLocks noChangeArrowheads="1"/>
          </p:cNvSpPr>
          <p:nvPr/>
        </p:nvSpPr>
        <p:spPr bwMode="auto">
          <a:xfrm>
            <a:off x="6659563" y="4652963"/>
            <a:ext cx="19446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Improved Water Mill</a:t>
            </a:r>
            <a:endParaRPr lang="en-US" sz="1400">
              <a:latin typeface="Futura Lt BT" pitchFamily="34" charset="0"/>
              <a:ea typeface="Futura Lt BT" pitchFamily="34" charset="0"/>
              <a:cs typeface="Arial" pitchFamily="34" charset="0"/>
            </a:endParaRPr>
          </a:p>
        </p:txBody>
      </p:sp>
      <p:sp>
        <p:nvSpPr>
          <p:cNvPr id="105521" name="Rectangle 5"/>
          <p:cNvSpPr>
            <a:spLocks noChangeArrowheads="1"/>
          </p:cNvSpPr>
          <p:nvPr/>
        </p:nvSpPr>
        <p:spPr bwMode="auto">
          <a:xfrm>
            <a:off x="4643438" y="4365625"/>
            <a:ext cx="8651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Payment</a:t>
            </a:r>
            <a:endParaRPr lang="en-US" sz="1400">
              <a:latin typeface="Futura Lt BT" pitchFamily="34" charset="0"/>
              <a:ea typeface="Futura Lt BT"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26"/>
          <p:cNvGrpSpPr>
            <a:grpSpLocks/>
          </p:cNvGrpSpPr>
          <p:nvPr/>
        </p:nvGrpSpPr>
        <p:grpSpPr bwMode="auto">
          <a:xfrm>
            <a:off x="250825" y="1287463"/>
            <a:ext cx="8497888" cy="4878387"/>
            <a:chOff x="158" y="811"/>
            <a:chExt cx="5353" cy="3073"/>
          </a:xfrm>
        </p:grpSpPr>
        <p:sp>
          <p:nvSpPr>
            <p:cNvPr id="39963" name="Rectangle 27"/>
            <p:cNvSpPr>
              <a:spLocks noChangeArrowheads="1"/>
            </p:cNvSpPr>
            <p:nvPr/>
          </p:nvSpPr>
          <p:spPr bwMode="auto">
            <a:xfrm>
              <a:off x="158" y="1582"/>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Intermediate</a:t>
              </a:r>
            </a:p>
            <a:p>
              <a:pPr marL="342900" indent="-342900" fontAlgn="ctr"/>
              <a:r>
                <a:rPr lang="en-US" sz="1400">
                  <a:solidFill>
                    <a:srgbClr val="FFFFFF"/>
                  </a:solidFill>
                  <a:latin typeface="Futura Lt BT" pitchFamily="34" charset="0"/>
                  <a:ea typeface="Futura Lt BT" pitchFamily="34" charset="0"/>
                  <a:cs typeface="Arial" pitchFamily="34" charset="0"/>
                </a:rPr>
                <a:t>Financial Level</a:t>
              </a:r>
            </a:p>
            <a:p>
              <a:pPr marL="342900" indent="-342900" fontAlgn="ctr"/>
              <a:r>
                <a:rPr lang="en-US" sz="1400">
                  <a:solidFill>
                    <a:srgbClr val="FFFFFF"/>
                  </a:solidFill>
                  <a:latin typeface="Futura Lt BT" pitchFamily="34" charset="0"/>
                  <a:ea typeface="Futura Lt BT" pitchFamily="34" charset="0"/>
                  <a:cs typeface="Arial" pitchFamily="34" charset="0"/>
                </a:rPr>
                <a:t>(meso)</a:t>
              </a:r>
            </a:p>
          </p:txBody>
        </p:sp>
        <p:sp>
          <p:nvSpPr>
            <p:cNvPr id="39964" name="Rectangle 28"/>
            <p:cNvSpPr>
              <a:spLocks noChangeArrowheads="1"/>
            </p:cNvSpPr>
            <p:nvPr/>
          </p:nvSpPr>
          <p:spPr bwMode="auto">
            <a:xfrm>
              <a:off x="158" y="2353"/>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Service</a:t>
              </a:r>
            </a:p>
            <a:p>
              <a:pPr marL="342900" indent="-342900" fontAlgn="ctr"/>
              <a:r>
                <a:rPr lang="en-US" sz="1400">
                  <a:solidFill>
                    <a:srgbClr val="FFFFFF"/>
                  </a:solidFill>
                  <a:latin typeface="Futura Lt BT" pitchFamily="34" charset="0"/>
                  <a:ea typeface="Futura Lt BT" pitchFamily="34" charset="0"/>
                  <a:cs typeface="Arial" pitchFamily="34" charset="0"/>
                </a:rPr>
                <a:t>Provider</a:t>
              </a:r>
            </a:p>
            <a:p>
              <a:pPr marL="342900" indent="-342900" fontAlgn="ctr"/>
              <a:r>
                <a:rPr lang="en-US" sz="1400">
                  <a:solidFill>
                    <a:srgbClr val="FFFFFF"/>
                  </a:solidFill>
                  <a:latin typeface="Futura Lt BT" pitchFamily="34" charset="0"/>
                  <a:ea typeface="Futura Lt BT" pitchFamily="34" charset="0"/>
                  <a:cs typeface="Arial" pitchFamily="34" charset="0"/>
                </a:rPr>
                <a:t>(local)</a:t>
              </a:r>
            </a:p>
          </p:txBody>
        </p:sp>
        <p:sp>
          <p:nvSpPr>
            <p:cNvPr id="39965" name="Rectangle 29"/>
            <p:cNvSpPr>
              <a:spLocks noChangeArrowheads="1"/>
            </p:cNvSpPr>
            <p:nvPr/>
          </p:nvSpPr>
          <p:spPr bwMode="auto">
            <a:xfrm>
              <a:off x="158" y="3124"/>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End-User</a:t>
              </a:r>
            </a:p>
            <a:p>
              <a:pPr marL="342900" indent="-342900" fontAlgn="ctr"/>
              <a:r>
                <a:rPr lang="en-US" sz="1400">
                  <a:solidFill>
                    <a:srgbClr val="FFFFFF"/>
                  </a:solidFill>
                  <a:latin typeface="Futura Lt BT" pitchFamily="34" charset="0"/>
                  <a:ea typeface="Futura Lt BT" pitchFamily="34" charset="0"/>
                  <a:cs typeface="Arial" pitchFamily="34" charset="0"/>
                </a:rPr>
                <a:t>(micro)</a:t>
              </a:r>
            </a:p>
          </p:txBody>
        </p:sp>
        <p:sp>
          <p:nvSpPr>
            <p:cNvPr id="39966" name="Rectangle 30"/>
            <p:cNvSpPr>
              <a:spLocks noChangeArrowheads="1"/>
            </p:cNvSpPr>
            <p:nvPr/>
          </p:nvSpPr>
          <p:spPr bwMode="auto">
            <a:xfrm>
              <a:off x="158" y="811"/>
              <a:ext cx="5353" cy="760"/>
            </a:xfrm>
            <a:prstGeom prst="rect">
              <a:avLst/>
            </a:prstGeom>
            <a:solidFill>
              <a:srgbClr val="C0C0C0"/>
            </a:solidFill>
            <a:ln w="9525">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Governmental</a:t>
              </a:r>
            </a:p>
            <a:p>
              <a:pPr marL="342900" indent="-342900" fontAlgn="ctr"/>
              <a:r>
                <a:rPr lang="en-US" sz="1400">
                  <a:solidFill>
                    <a:srgbClr val="FFFFFF"/>
                  </a:solidFill>
                  <a:latin typeface="Futura Lt BT" pitchFamily="34" charset="0"/>
                  <a:ea typeface="Futura Lt BT" pitchFamily="34" charset="0"/>
                  <a:cs typeface="Arial" pitchFamily="34" charset="0"/>
                </a:rPr>
                <a:t>Donor- Level</a:t>
              </a:r>
            </a:p>
            <a:p>
              <a:pPr marL="342900" indent="-342900" fontAlgn="ctr"/>
              <a:r>
                <a:rPr lang="en-US" sz="1400">
                  <a:solidFill>
                    <a:srgbClr val="FFFFFF"/>
                  </a:solidFill>
                  <a:latin typeface="Futura Lt BT" pitchFamily="34" charset="0"/>
                  <a:ea typeface="Futura Lt BT" pitchFamily="34" charset="0"/>
                  <a:cs typeface="Arial" pitchFamily="34" charset="0"/>
                </a:rPr>
                <a:t>(macro)</a:t>
              </a:r>
              <a:endParaRPr lang="en-US" sz="1400">
                <a:latin typeface="Futura Lt BT" pitchFamily="34" charset="0"/>
                <a:ea typeface="Futura Lt BT" pitchFamily="34" charset="0"/>
                <a:cs typeface="Arial" pitchFamily="34" charset="0"/>
              </a:endParaRPr>
            </a:p>
          </p:txBody>
        </p:sp>
      </p:grpSp>
      <p:sp>
        <p:nvSpPr>
          <p:cNvPr id="39939" name="Rectangle 236"/>
          <p:cNvSpPr>
            <a:spLocks noGrp="1" noChangeArrowheads="1"/>
          </p:cNvSpPr>
          <p:nvPr>
            <p:ph type="title" sz="quarter" idx="4294967295"/>
          </p:nvPr>
        </p:nvSpPr>
        <p:spPr/>
        <p:txBody>
          <a:bodyPr/>
          <a:lstStyle/>
          <a:p>
            <a:pPr algn="l" eaLnBrk="1" hangingPunct="1"/>
            <a:r>
              <a:rPr lang="de-DE" smtClean="0">
                <a:latin typeface="Futura Lt BT" pitchFamily="34" charset="0"/>
              </a:rPr>
              <a:t>Special Fund Model (dedicated to a technology)</a:t>
            </a:r>
            <a:endParaRPr lang="en-US" smtClean="0">
              <a:latin typeface="Futura Lt BT" pitchFamily="34" charset="0"/>
            </a:endParaRPr>
          </a:p>
        </p:txBody>
      </p:sp>
      <p:sp>
        <p:nvSpPr>
          <p:cNvPr id="39940" name="Rectangle 3"/>
          <p:cNvSpPr>
            <a:spLocks noChangeArrowheads="1"/>
          </p:cNvSpPr>
          <p:nvPr/>
        </p:nvSpPr>
        <p:spPr bwMode="auto">
          <a:xfrm>
            <a:off x="3849688" y="1287463"/>
            <a:ext cx="73025" cy="712787"/>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9941" name="Rectangle 4"/>
          <p:cNvSpPr>
            <a:spLocks noChangeArrowheads="1"/>
          </p:cNvSpPr>
          <p:nvPr/>
        </p:nvSpPr>
        <p:spPr bwMode="auto">
          <a:xfrm>
            <a:off x="2589213" y="2708275"/>
            <a:ext cx="2054225" cy="552450"/>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Subsidy after Installation</a:t>
            </a:r>
          </a:p>
          <a:p>
            <a:pPr marL="342900" indent="-342900" fontAlgn="ctr"/>
            <a:r>
              <a:rPr lang="en-US" sz="1400">
                <a:solidFill>
                  <a:srgbClr val="FFFFFF"/>
                </a:solidFill>
                <a:latin typeface="Futura Lt BT" pitchFamily="34" charset="0"/>
                <a:ea typeface="Futura Lt BT" pitchFamily="34" charset="0"/>
                <a:cs typeface="Arial" pitchFamily="34" charset="0"/>
              </a:rPr>
              <a:t>Shortlisted products</a:t>
            </a:r>
            <a:endParaRPr lang="en-US" sz="1400">
              <a:latin typeface="Futura Lt BT" pitchFamily="34" charset="0"/>
              <a:ea typeface="Futura Lt BT" pitchFamily="34" charset="0"/>
              <a:cs typeface="Arial" pitchFamily="34" charset="0"/>
            </a:endParaRPr>
          </a:p>
        </p:txBody>
      </p:sp>
      <p:sp>
        <p:nvSpPr>
          <p:cNvPr id="39942" name="Rectangle 5"/>
          <p:cNvSpPr>
            <a:spLocks noChangeArrowheads="1"/>
          </p:cNvSpPr>
          <p:nvPr/>
        </p:nvSpPr>
        <p:spPr bwMode="auto">
          <a:xfrm>
            <a:off x="6121400" y="1287463"/>
            <a:ext cx="73025" cy="712787"/>
          </a:xfrm>
          <a:prstGeom prst="rect">
            <a:avLst/>
          </a:prstGeom>
          <a:noFill/>
          <a:ln w="9525">
            <a:noFill/>
            <a:miter lim="800000"/>
            <a:headEnd/>
            <a:tailEnd/>
          </a:ln>
        </p:spPr>
        <p:txBody>
          <a:bodyPr lIns="0" tIns="0" rIns="0" bIns="0" anchor="ctr"/>
          <a:lstStyle/>
          <a:p>
            <a:pPr marL="342900" indent="-342900" algn="ctr" fontAlgn="ctr"/>
            <a:r>
              <a:rPr lang="en-US" sz="1600">
                <a:solidFill>
                  <a:srgbClr val="FFFFFF"/>
                </a:solidFill>
                <a:latin typeface="Futura Lt BT" pitchFamily="34" charset="0"/>
                <a:ea typeface="Futura Lt BT" pitchFamily="34" charset="0"/>
                <a:cs typeface="Arial" pitchFamily="34" charset="0"/>
              </a:rPr>
              <a:t> </a:t>
            </a:r>
            <a:endParaRPr lang="en-US" sz="1600">
              <a:latin typeface="Futura Lt BT" pitchFamily="34" charset="0"/>
              <a:ea typeface="Futura Lt BT" pitchFamily="34" charset="0"/>
              <a:cs typeface="Arial" pitchFamily="34" charset="0"/>
            </a:endParaRPr>
          </a:p>
        </p:txBody>
      </p:sp>
      <p:sp>
        <p:nvSpPr>
          <p:cNvPr id="39943" name="Rectangle 6"/>
          <p:cNvSpPr>
            <a:spLocks noChangeArrowheads="1"/>
          </p:cNvSpPr>
          <p:nvPr/>
        </p:nvSpPr>
        <p:spPr bwMode="auto">
          <a:xfrm>
            <a:off x="395288" y="2000250"/>
            <a:ext cx="1430337" cy="60325"/>
          </a:xfrm>
          <a:prstGeom prst="rect">
            <a:avLst/>
          </a:prstGeom>
          <a:noFill/>
          <a:ln w="9525">
            <a:noFill/>
            <a:miter lim="800000"/>
            <a:headEnd/>
            <a:tailEnd/>
          </a:ln>
        </p:spPr>
        <p:txBody>
          <a:bodyPr lIns="0" tIns="0" rIns="0" bIns="0" anchor="ctr"/>
          <a:lstStyle/>
          <a:p>
            <a:pPr>
              <a:spcBef>
                <a:spcPct val="20000"/>
              </a:spcBef>
            </a:pPr>
            <a:endParaRPr lang="en-US" sz="400">
              <a:latin typeface="Futura Lt BT" pitchFamily="34" charset="0"/>
            </a:endParaRPr>
          </a:p>
        </p:txBody>
      </p:sp>
      <p:sp>
        <p:nvSpPr>
          <p:cNvPr id="39944" name="Rectangle 7"/>
          <p:cNvSpPr>
            <a:spLocks noChangeArrowheads="1"/>
          </p:cNvSpPr>
          <p:nvPr/>
        </p:nvSpPr>
        <p:spPr bwMode="auto">
          <a:xfrm>
            <a:off x="1825625" y="2000250"/>
            <a:ext cx="52388"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9945" name="Rectangle 8"/>
          <p:cNvSpPr>
            <a:spLocks noChangeArrowheads="1"/>
          </p:cNvSpPr>
          <p:nvPr/>
        </p:nvSpPr>
        <p:spPr bwMode="auto">
          <a:xfrm>
            <a:off x="1878013" y="2000250"/>
            <a:ext cx="197167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9946" name="Rectangle 9"/>
          <p:cNvSpPr>
            <a:spLocks noChangeArrowheads="1"/>
          </p:cNvSpPr>
          <p:nvPr/>
        </p:nvSpPr>
        <p:spPr bwMode="auto">
          <a:xfrm>
            <a:off x="3849688" y="2000250"/>
            <a:ext cx="7302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9947" name="Rectangle 10"/>
          <p:cNvSpPr>
            <a:spLocks noChangeArrowheads="1"/>
          </p:cNvSpPr>
          <p:nvPr/>
        </p:nvSpPr>
        <p:spPr bwMode="auto">
          <a:xfrm>
            <a:off x="3922713" y="2000250"/>
            <a:ext cx="2198687"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9948" name="Rectangle 11"/>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39949" name="Line 12"/>
          <p:cNvSpPr>
            <a:spLocks noChangeShapeType="1"/>
          </p:cNvSpPr>
          <p:nvPr/>
        </p:nvSpPr>
        <p:spPr bwMode="auto">
          <a:xfrm>
            <a:off x="2589213" y="2276475"/>
            <a:ext cx="0" cy="1800225"/>
          </a:xfrm>
          <a:prstGeom prst="line">
            <a:avLst/>
          </a:prstGeom>
          <a:noFill/>
          <a:ln w="28575">
            <a:solidFill>
              <a:srgbClr val="A50021"/>
            </a:solidFill>
            <a:round/>
            <a:headEnd/>
            <a:tailEnd type="triangle" w="med" len="med"/>
          </a:ln>
        </p:spPr>
        <p:txBody>
          <a:bodyPr/>
          <a:lstStyle/>
          <a:p>
            <a:endParaRPr lang="en-US"/>
          </a:p>
        </p:txBody>
      </p:sp>
      <p:sp>
        <p:nvSpPr>
          <p:cNvPr id="39950" name="Rectangle 13"/>
          <p:cNvSpPr>
            <a:spLocks noChangeArrowheads="1"/>
          </p:cNvSpPr>
          <p:nvPr/>
        </p:nvSpPr>
        <p:spPr bwMode="auto">
          <a:xfrm>
            <a:off x="1692275"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39951" name="Rectangle 14"/>
          <p:cNvSpPr>
            <a:spLocks noChangeArrowheads="1"/>
          </p:cNvSpPr>
          <p:nvPr/>
        </p:nvSpPr>
        <p:spPr bwMode="auto">
          <a:xfrm>
            <a:off x="5219700" y="3054350"/>
            <a:ext cx="1223963" cy="360363"/>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Biogas Loan</a:t>
            </a:r>
          </a:p>
        </p:txBody>
      </p:sp>
      <p:sp>
        <p:nvSpPr>
          <p:cNvPr id="39952" name="AutoShape 15"/>
          <p:cNvSpPr>
            <a:spLocks noChangeArrowheads="1"/>
          </p:cNvSpPr>
          <p:nvPr/>
        </p:nvSpPr>
        <p:spPr bwMode="auto">
          <a:xfrm rot="10800000" flipV="1">
            <a:off x="4643438" y="3054350"/>
            <a:ext cx="622300"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39953" name="Line 16"/>
          <p:cNvSpPr>
            <a:spLocks noChangeShapeType="1"/>
          </p:cNvSpPr>
          <p:nvPr/>
        </p:nvSpPr>
        <p:spPr bwMode="auto">
          <a:xfrm flipH="1">
            <a:off x="3635375" y="2205038"/>
            <a:ext cx="2952750" cy="1871662"/>
          </a:xfrm>
          <a:prstGeom prst="line">
            <a:avLst/>
          </a:prstGeom>
          <a:noFill/>
          <a:ln w="28575">
            <a:solidFill>
              <a:srgbClr val="A50021"/>
            </a:solidFill>
            <a:round/>
            <a:headEnd/>
            <a:tailEnd type="triangle" w="med" len="med"/>
          </a:ln>
        </p:spPr>
        <p:txBody>
          <a:bodyPr/>
          <a:lstStyle/>
          <a:p>
            <a:endParaRPr lang="en-US"/>
          </a:p>
        </p:txBody>
      </p:sp>
      <p:sp>
        <p:nvSpPr>
          <p:cNvPr id="39954" name="Rectangle 17"/>
          <p:cNvSpPr>
            <a:spLocks noChangeArrowheads="1"/>
          </p:cNvSpPr>
          <p:nvPr/>
        </p:nvSpPr>
        <p:spPr bwMode="auto">
          <a:xfrm>
            <a:off x="1979613" y="4797425"/>
            <a:ext cx="86360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Biogas</a:t>
            </a:r>
            <a:endParaRPr lang="en-US" sz="1400">
              <a:latin typeface="Futura Lt BT" pitchFamily="34" charset="0"/>
              <a:ea typeface="Futura Lt BT" pitchFamily="34" charset="0"/>
              <a:cs typeface="Arial" pitchFamily="34" charset="0"/>
            </a:endParaRPr>
          </a:p>
        </p:txBody>
      </p:sp>
      <p:sp>
        <p:nvSpPr>
          <p:cNvPr id="39955" name="Line 18"/>
          <p:cNvSpPr>
            <a:spLocks noChangeShapeType="1"/>
          </p:cNvSpPr>
          <p:nvPr/>
        </p:nvSpPr>
        <p:spPr bwMode="auto">
          <a:xfrm>
            <a:off x="1979613" y="4652963"/>
            <a:ext cx="0" cy="576262"/>
          </a:xfrm>
          <a:prstGeom prst="line">
            <a:avLst/>
          </a:prstGeom>
          <a:noFill/>
          <a:ln w="28575">
            <a:solidFill>
              <a:srgbClr val="A50021"/>
            </a:solidFill>
            <a:round/>
            <a:headEnd/>
            <a:tailEnd type="triangle" w="med" len="med"/>
          </a:ln>
        </p:spPr>
        <p:txBody>
          <a:bodyPr/>
          <a:lstStyle/>
          <a:p>
            <a:endParaRPr lang="en-US"/>
          </a:p>
        </p:txBody>
      </p:sp>
      <p:sp>
        <p:nvSpPr>
          <p:cNvPr id="39956" name="Rectangle 19"/>
          <p:cNvSpPr>
            <a:spLocks noChangeArrowheads="1"/>
          </p:cNvSpPr>
          <p:nvPr/>
        </p:nvSpPr>
        <p:spPr bwMode="auto">
          <a:xfrm>
            <a:off x="1692275"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Biogas Supplier</a:t>
            </a:r>
          </a:p>
          <a:p>
            <a:pPr marL="342900" indent="-342900" algn="ctr" fontAlgn="b"/>
            <a:r>
              <a:rPr lang="en-US" sz="1400">
                <a:latin typeface="Futura Lt BT" pitchFamily="34" charset="0"/>
                <a:ea typeface="Futura Lt BT" pitchFamily="34" charset="0"/>
                <a:cs typeface="Arial" pitchFamily="34" charset="0"/>
              </a:rPr>
              <a:t>(Installer)</a:t>
            </a:r>
          </a:p>
        </p:txBody>
      </p:sp>
      <p:sp>
        <p:nvSpPr>
          <p:cNvPr id="39957" name="Rectangle 20"/>
          <p:cNvSpPr>
            <a:spLocks noChangeArrowheads="1"/>
          </p:cNvSpPr>
          <p:nvPr/>
        </p:nvSpPr>
        <p:spPr bwMode="auto">
          <a:xfrm>
            <a:off x="2987675" y="4797425"/>
            <a:ext cx="1152525"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Installments</a:t>
            </a:r>
            <a:endParaRPr lang="en-US" sz="1400">
              <a:latin typeface="Futura Lt BT" pitchFamily="34" charset="0"/>
              <a:ea typeface="Futura Lt BT" pitchFamily="34" charset="0"/>
              <a:cs typeface="Arial" pitchFamily="34" charset="0"/>
            </a:endParaRPr>
          </a:p>
        </p:txBody>
      </p:sp>
      <p:sp>
        <p:nvSpPr>
          <p:cNvPr id="39961" name="Rectangle 24"/>
          <p:cNvSpPr>
            <a:spLocks noChangeArrowheads="1"/>
          </p:cNvSpPr>
          <p:nvPr/>
        </p:nvSpPr>
        <p:spPr bwMode="auto">
          <a:xfrm>
            <a:off x="5651500" y="162877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Biogas Support Fund</a:t>
            </a:r>
          </a:p>
        </p:txBody>
      </p:sp>
      <p:sp>
        <p:nvSpPr>
          <p:cNvPr id="39962" name="Line 25"/>
          <p:cNvSpPr>
            <a:spLocks noChangeShapeType="1"/>
          </p:cNvSpPr>
          <p:nvPr/>
        </p:nvSpPr>
        <p:spPr bwMode="auto">
          <a:xfrm rot="10800000">
            <a:off x="2987675" y="4652963"/>
            <a:ext cx="0" cy="576262"/>
          </a:xfrm>
          <a:prstGeom prst="line">
            <a:avLst/>
          </a:prstGeom>
          <a:noFill/>
          <a:ln w="28575">
            <a:solidFill>
              <a:srgbClr val="A50021"/>
            </a:solidFill>
            <a:round/>
            <a:headEnd/>
            <a:tailEnd type="triangle" w="med" len="med"/>
          </a:ln>
        </p:spPr>
        <p:txBody>
          <a:bodyPr/>
          <a:lstStyle/>
          <a:p>
            <a:endParaRPr lang="en-US"/>
          </a:p>
        </p:txBody>
      </p:sp>
      <p:sp>
        <p:nvSpPr>
          <p:cNvPr id="39969" name="Rectangle 5"/>
          <p:cNvSpPr>
            <a:spLocks noChangeArrowheads="1"/>
          </p:cNvSpPr>
          <p:nvPr/>
        </p:nvSpPr>
        <p:spPr bwMode="auto">
          <a:xfrm>
            <a:off x="3995738" y="1916113"/>
            <a:ext cx="1585912"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Management</a:t>
            </a:r>
            <a:endParaRPr lang="en-US" sz="1400">
              <a:latin typeface="Futura Lt BT" pitchFamily="34" charset="0"/>
              <a:ea typeface="Futura Lt BT" pitchFamily="34" charset="0"/>
              <a:cs typeface="Arial" pitchFamily="34" charset="0"/>
            </a:endParaRPr>
          </a:p>
        </p:txBody>
      </p:sp>
      <p:sp>
        <p:nvSpPr>
          <p:cNvPr id="39968" name="Line 155"/>
          <p:cNvSpPr>
            <a:spLocks noChangeShapeType="1"/>
          </p:cNvSpPr>
          <p:nvPr/>
        </p:nvSpPr>
        <p:spPr bwMode="auto">
          <a:xfrm>
            <a:off x="3708400" y="1916113"/>
            <a:ext cx="2016125" cy="0"/>
          </a:xfrm>
          <a:prstGeom prst="line">
            <a:avLst/>
          </a:prstGeom>
          <a:noFill/>
          <a:ln w="28575">
            <a:solidFill>
              <a:srgbClr val="A5002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
          <p:cNvPicPr/>
          <p:nvPr/>
        </p:nvPicPr>
        <p:blipFill>
          <a:blip r:embed="rId3" cstate="print"/>
          <a:srcRect/>
          <a:stretch>
            <a:fillRect/>
          </a:stretch>
        </p:blipFill>
        <p:spPr bwMode="auto">
          <a:xfrm>
            <a:off x="428596" y="1500174"/>
            <a:ext cx="8143932" cy="4500594"/>
          </a:xfrm>
          <a:prstGeom prst="rect">
            <a:avLst/>
          </a:prstGeom>
          <a:noFill/>
          <a:ln w="9525">
            <a:noFill/>
            <a:miter lim="800000"/>
            <a:headEnd/>
            <a:tailEnd/>
          </a:ln>
        </p:spPr>
      </p:pic>
      <p:sp>
        <p:nvSpPr>
          <p:cNvPr id="18" name="Rectangle 31"/>
          <p:cNvSpPr txBox="1">
            <a:spLocks noChangeArrowheads="1"/>
          </p:cNvSpPr>
          <p:nvPr/>
        </p:nvSpPr>
        <p:spPr bwMode="auto">
          <a:xfrm>
            <a:off x="1258888" y="274638"/>
            <a:ext cx="6626225"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hangingPunct="0"/>
            <a:r>
              <a:rPr lang="en-US" sz="2400" dirty="0">
                <a:solidFill>
                  <a:schemeClr val="tx2"/>
                </a:solidFill>
                <a:latin typeface="Futura Lt BT" pitchFamily="34" charset="0"/>
                <a:ea typeface="Futura Lt BT"/>
                <a:cs typeface="Futura Lt BT"/>
              </a:rPr>
              <a:t>Synergies between the energy and financial sector</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chemeClr val="tx2"/>
              </a:solidFill>
              <a:effectLst/>
              <a:uLnTx/>
              <a:uFillTx/>
              <a:latin typeface="Futura Lt BT" pitchFamily="34" charset="0"/>
              <a:ea typeface="Futura Lt BT"/>
              <a:cs typeface="Futura Lt B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1"/>
          <p:cNvSpPr>
            <a:spLocks noGrp="1" noChangeArrowheads="1"/>
          </p:cNvSpPr>
          <p:nvPr>
            <p:ph type="title" idx="4294967295"/>
          </p:nvPr>
        </p:nvSpPr>
        <p:spPr/>
        <p:txBody>
          <a:bodyPr/>
          <a:lstStyle/>
          <a:p>
            <a:r>
              <a:rPr lang="en-US" dirty="0" smtClean="0">
                <a:latin typeface="Futura Lt BT" pitchFamily="34" charset="0"/>
              </a:rPr>
              <a:t>Base models (1)</a:t>
            </a:r>
            <a:endParaRPr lang="en-US" dirty="0" smtClean="0">
              <a:latin typeface="Futura Lt BT" pitchFamily="34" charset="0"/>
            </a:endParaRPr>
          </a:p>
        </p:txBody>
      </p:sp>
      <p:sp>
        <p:nvSpPr>
          <p:cNvPr id="4" name="AutoShape 14"/>
          <p:cNvSpPr>
            <a:spLocks noChangeArrowheads="1"/>
          </p:cNvSpPr>
          <p:nvPr/>
        </p:nvSpPr>
        <p:spPr bwMode="auto">
          <a:xfrm>
            <a:off x="1695450" y="4905375"/>
            <a:ext cx="6400800" cy="431800"/>
          </a:xfrm>
          <a:prstGeom prst="roundRect">
            <a:avLst>
              <a:gd name="adj" fmla="val 50000"/>
            </a:avLst>
          </a:prstGeom>
          <a:gradFill rotWithShape="1">
            <a:gsLst>
              <a:gs pos="0">
                <a:srgbClr val="A50021"/>
              </a:gs>
              <a:gs pos="100000">
                <a:srgbClr val="A50021">
                  <a:gamma/>
                  <a:shade val="82745"/>
                  <a:invGamma/>
                </a:srgbClr>
              </a:gs>
            </a:gsLst>
            <a:lin ang="5400000" scaled="1"/>
          </a:gradFill>
          <a:ln w="9525">
            <a:noFill/>
            <a:round/>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es-ES" sz="2000">
                <a:solidFill>
                  <a:schemeClr val="bg1"/>
                </a:solidFill>
                <a:latin typeface="Futura Lt BT"/>
                <a:cs typeface="Arial" charset="0"/>
              </a:rPr>
              <a:t>Consumers / micro-entrepreneurs</a:t>
            </a:r>
          </a:p>
        </p:txBody>
      </p:sp>
      <p:sp>
        <p:nvSpPr>
          <p:cNvPr id="5" name="Line 16"/>
          <p:cNvSpPr>
            <a:spLocks noChangeShapeType="1"/>
          </p:cNvSpPr>
          <p:nvPr/>
        </p:nvSpPr>
        <p:spPr bwMode="auto">
          <a:xfrm>
            <a:off x="4803775" y="2276475"/>
            <a:ext cx="1587" cy="261937"/>
          </a:xfrm>
          <a:prstGeom prst="line">
            <a:avLst/>
          </a:prstGeom>
          <a:noFill/>
          <a:ln w="9525">
            <a:noFill/>
            <a:round/>
            <a:headEnd/>
            <a:tailEnd type="triangle" w="med" len="med"/>
          </a:ln>
        </p:spPr>
        <p:txBody>
          <a:bodyPr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de-DE"/>
          </a:p>
        </p:txBody>
      </p:sp>
      <p:sp>
        <p:nvSpPr>
          <p:cNvPr id="6" name="Rectangle 17"/>
          <p:cNvSpPr>
            <a:spLocks noChangeArrowheads="1"/>
          </p:cNvSpPr>
          <p:nvPr/>
        </p:nvSpPr>
        <p:spPr bwMode="auto">
          <a:xfrm>
            <a:off x="1439862" y="2025650"/>
            <a:ext cx="2073275" cy="503237"/>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b="1">
                <a:solidFill>
                  <a:schemeClr val="bg1"/>
                </a:solidFill>
                <a:latin typeface="Futura Lt BT"/>
                <a:cs typeface="Arial" charset="0"/>
              </a:rPr>
              <a:t>MFI</a:t>
            </a:r>
          </a:p>
        </p:txBody>
      </p:sp>
      <p:sp>
        <p:nvSpPr>
          <p:cNvPr id="7" name="Rectangle 18"/>
          <p:cNvSpPr>
            <a:spLocks noChangeArrowheads="1"/>
          </p:cNvSpPr>
          <p:nvPr/>
        </p:nvSpPr>
        <p:spPr bwMode="auto">
          <a:xfrm>
            <a:off x="6205537" y="2027237"/>
            <a:ext cx="2074863" cy="501650"/>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lnSpc>
                <a:spcPct val="90000"/>
              </a:lnSpc>
              <a:defRPr/>
            </a:pPr>
            <a:r>
              <a:rPr lang="es-ES" sz="1600" b="1">
                <a:solidFill>
                  <a:schemeClr val="bg1"/>
                </a:solidFill>
                <a:latin typeface="Futura Lt BT"/>
                <a:cs typeface="Arial" charset="0"/>
              </a:rPr>
              <a:t>Product supplier</a:t>
            </a:r>
          </a:p>
        </p:txBody>
      </p:sp>
      <p:sp>
        <p:nvSpPr>
          <p:cNvPr id="8" name="Rectangle 19"/>
          <p:cNvSpPr>
            <a:spLocks noChangeArrowheads="1"/>
          </p:cNvSpPr>
          <p:nvPr/>
        </p:nvSpPr>
        <p:spPr bwMode="auto">
          <a:xfrm>
            <a:off x="4727575" y="2214562"/>
            <a:ext cx="158750" cy="314325"/>
          </a:xfrm>
          <a:prstGeom prst="rect">
            <a:avLst/>
          </a:prstGeom>
          <a:solidFill>
            <a:srgbClr val="C0C0C0"/>
          </a:solidFill>
          <a:ln w="9525">
            <a:noFill/>
            <a:miter lim="800000"/>
            <a:headEnd/>
            <a:tailEnd/>
          </a:ln>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latin typeface="Futura Lt BT" pitchFamily="34" charset="0"/>
              <a:cs typeface="Arial" pitchFamily="34" charset="0"/>
            </a:endParaRPr>
          </a:p>
        </p:txBody>
      </p:sp>
      <p:sp>
        <p:nvSpPr>
          <p:cNvPr id="9" name="AutoShape 20"/>
          <p:cNvSpPr>
            <a:spLocks noChangeArrowheads="1"/>
          </p:cNvSpPr>
          <p:nvPr/>
        </p:nvSpPr>
        <p:spPr bwMode="auto">
          <a:xfrm rot="10800000">
            <a:off x="4727575" y="2573337"/>
            <a:ext cx="152400" cy="100013"/>
          </a:xfrm>
          <a:prstGeom prst="triangle">
            <a:avLst>
              <a:gd name="adj" fmla="val 50000"/>
            </a:avLst>
          </a:prstGeom>
          <a:solidFill>
            <a:srgbClr val="C0C0C0"/>
          </a:solidFill>
          <a:ln w="9525">
            <a:noFill/>
            <a:miter lim="800000"/>
            <a:headEnd/>
            <a:tailEnd/>
          </a:ln>
        </p:spPr>
        <p:txBody>
          <a:bodyPr rot="10800000"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latin typeface="Futura Lt BT" pitchFamily="34" charset="0"/>
              <a:cs typeface="Arial" pitchFamily="34" charset="0"/>
            </a:endParaRPr>
          </a:p>
        </p:txBody>
      </p:sp>
      <p:sp>
        <p:nvSpPr>
          <p:cNvPr id="10" name="Rectangle 21"/>
          <p:cNvSpPr>
            <a:spLocks noChangeArrowheads="1"/>
          </p:cNvSpPr>
          <p:nvPr/>
        </p:nvSpPr>
        <p:spPr bwMode="auto">
          <a:xfrm>
            <a:off x="1695450" y="2730500"/>
            <a:ext cx="6384925" cy="407987"/>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2000">
                <a:solidFill>
                  <a:schemeClr val="bg1"/>
                </a:solidFill>
                <a:latin typeface="Futura Lt BT"/>
                <a:cs typeface="Arial" charset="0"/>
              </a:rPr>
              <a:t>Microenergy Operator</a:t>
            </a:r>
          </a:p>
        </p:txBody>
      </p:sp>
      <p:sp>
        <p:nvSpPr>
          <p:cNvPr id="11" name="Rectangle 22"/>
          <p:cNvSpPr>
            <a:spLocks noChangeArrowheads="1"/>
          </p:cNvSpPr>
          <p:nvPr/>
        </p:nvSpPr>
        <p:spPr bwMode="auto">
          <a:xfrm>
            <a:off x="3584575" y="2100262"/>
            <a:ext cx="2590800" cy="209550"/>
          </a:xfrm>
          <a:prstGeom prst="rect">
            <a:avLst/>
          </a:prstGeom>
          <a:solidFill>
            <a:srgbClr val="C0C0C0"/>
          </a:solidFill>
          <a:ln w="9525">
            <a:noFill/>
            <a:miter lim="800000"/>
            <a:headEnd/>
            <a:tailEnd/>
          </a:ln>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de-DE" sz="1400" b="1" i="1">
                <a:latin typeface="Futura Lt BT" pitchFamily="34" charset="0"/>
                <a:cs typeface="Arial" pitchFamily="34" charset="0"/>
              </a:rPr>
              <a:t>Joint-Venture</a:t>
            </a:r>
          </a:p>
        </p:txBody>
      </p:sp>
      <p:sp>
        <p:nvSpPr>
          <p:cNvPr id="12" name="AutoShape 7"/>
          <p:cNvSpPr>
            <a:spLocks noChangeArrowheads="1"/>
          </p:cNvSpPr>
          <p:nvPr/>
        </p:nvSpPr>
        <p:spPr bwMode="auto">
          <a:xfrm rot="10800000">
            <a:off x="1847850" y="4473575"/>
            <a:ext cx="6248400" cy="330200"/>
          </a:xfrm>
          <a:prstGeom prst="triangle">
            <a:avLst>
              <a:gd name="adj" fmla="val 50000"/>
            </a:avLst>
          </a:prstGeom>
          <a:solidFill>
            <a:srgbClr val="CCCCCC"/>
          </a:solidFill>
          <a:ln w="9525">
            <a:noFill/>
            <a:miter lim="800000"/>
            <a:headEnd/>
            <a:tailEnd/>
          </a:ln>
          <a:effectLst>
            <a:outerShdw dist="53882" dir="2700000" algn="ctr" rotWithShape="0">
              <a:schemeClr val="bg2"/>
            </a:outerShdw>
          </a:effectLst>
        </p:spPr>
        <p:txBody>
          <a:bodyPr rot="10800000" wrap="none"/>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endParaRPr lang="de-DE">
              <a:latin typeface="Futura Lt BT"/>
              <a:cs typeface="Arial" charset="0"/>
            </a:endParaRPr>
          </a:p>
        </p:txBody>
      </p:sp>
      <p:sp>
        <p:nvSpPr>
          <p:cNvPr id="13" name="Rectangle 17"/>
          <p:cNvSpPr>
            <a:spLocks noChangeArrowheads="1"/>
          </p:cNvSpPr>
          <p:nvPr/>
        </p:nvSpPr>
        <p:spPr bwMode="auto">
          <a:xfrm>
            <a:off x="1695450" y="3262312"/>
            <a:ext cx="1905000" cy="1103313"/>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1600" b="1">
                <a:solidFill>
                  <a:schemeClr val="bg1"/>
                </a:solidFill>
                <a:latin typeface="Futura Lt BT"/>
                <a:cs typeface="Arial" charset="0"/>
              </a:rPr>
              <a:t>Microfinance</a:t>
            </a:r>
          </a:p>
          <a:p>
            <a:pPr algn="ctr">
              <a:defRPr/>
            </a:pPr>
            <a:r>
              <a:rPr lang="de-DE" sz="1600" i="1">
                <a:solidFill>
                  <a:schemeClr val="bg1"/>
                </a:solidFill>
                <a:latin typeface="Futura Lt BT"/>
                <a:cs typeface="Arial" charset="0"/>
              </a:rPr>
              <a:t>Sustainable options </a:t>
            </a:r>
            <a:br>
              <a:rPr lang="de-DE" sz="1600" i="1">
                <a:solidFill>
                  <a:schemeClr val="bg1"/>
                </a:solidFill>
                <a:latin typeface="Futura Lt BT"/>
                <a:cs typeface="Arial" charset="0"/>
              </a:rPr>
            </a:br>
            <a:r>
              <a:rPr lang="de-DE" sz="1600" i="1">
                <a:solidFill>
                  <a:schemeClr val="bg1"/>
                </a:solidFill>
                <a:latin typeface="Futura Lt BT"/>
                <a:cs typeface="Arial" charset="0"/>
              </a:rPr>
              <a:t>for financing</a:t>
            </a:r>
          </a:p>
          <a:p>
            <a:pPr algn="ctr">
              <a:defRPr/>
            </a:pPr>
            <a:endParaRPr lang="de-DE" sz="1600">
              <a:solidFill>
                <a:schemeClr val="bg1"/>
              </a:solidFill>
              <a:latin typeface="Futura Lt BT"/>
              <a:cs typeface="Arial" charset="0"/>
            </a:endParaRPr>
          </a:p>
        </p:txBody>
      </p:sp>
      <p:sp>
        <p:nvSpPr>
          <p:cNvPr id="14" name="Rectangle 17"/>
          <p:cNvSpPr>
            <a:spLocks noChangeArrowheads="1"/>
          </p:cNvSpPr>
          <p:nvPr/>
        </p:nvSpPr>
        <p:spPr bwMode="auto">
          <a:xfrm>
            <a:off x="3752850" y="3262312"/>
            <a:ext cx="2133600" cy="1103313"/>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1600" b="1">
                <a:solidFill>
                  <a:schemeClr val="bg1"/>
                </a:solidFill>
                <a:latin typeface="Futura Lt BT"/>
                <a:cs typeface="Arial" charset="0"/>
              </a:rPr>
              <a:t>Installation</a:t>
            </a:r>
          </a:p>
          <a:p>
            <a:pPr algn="ctr">
              <a:defRPr/>
            </a:pPr>
            <a:r>
              <a:rPr lang="de-DE" sz="1600" i="1">
                <a:solidFill>
                  <a:schemeClr val="bg1"/>
                </a:solidFill>
                <a:latin typeface="Futura Lt BT"/>
                <a:cs typeface="Arial" charset="0"/>
              </a:rPr>
              <a:t>Domestic service </a:t>
            </a:r>
            <a:br>
              <a:rPr lang="de-DE" sz="1600" i="1">
                <a:solidFill>
                  <a:schemeClr val="bg1"/>
                </a:solidFill>
                <a:latin typeface="Futura Lt BT"/>
                <a:cs typeface="Arial" charset="0"/>
              </a:rPr>
            </a:br>
            <a:r>
              <a:rPr lang="de-DE" sz="1600" i="1">
                <a:solidFill>
                  <a:schemeClr val="bg1"/>
                </a:solidFill>
                <a:latin typeface="Futura Lt BT"/>
                <a:cs typeface="Arial" charset="0"/>
              </a:rPr>
              <a:t>of the energy system</a:t>
            </a:r>
          </a:p>
          <a:p>
            <a:pPr algn="ctr">
              <a:defRPr/>
            </a:pPr>
            <a:endParaRPr lang="de-DE" sz="1600" i="1">
              <a:solidFill>
                <a:schemeClr val="bg1"/>
              </a:solidFill>
              <a:latin typeface="Futura Lt BT"/>
              <a:cs typeface="Arial" charset="0"/>
            </a:endParaRPr>
          </a:p>
        </p:txBody>
      </p:sp>
      <p:sp>
        <p:nvSpPr>
          <p:cNvPr id="15" name="Rectangle 17"/>
          <p:cNvSpPr>
            <a:spLocks noChangeArrowheads="1"/>
          </p:cNvSpPr>
          <p:nvPr/>
        </p:nvSpPr>
        <p:spPr bwMode="auto">
          <a:xfrm>
            <a:off x="6038850" y="3262312"/>
            <a:ext cx="2057400" cy="1103313"/>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1600" b="1">
                <a:solidFill>
                  <a:schemeClr val="bg1"/>
                </a:solidFill>
                <a:latin typeface="Futura Lt BT"/>
                <a:cs typeface="Arial" charset="0"/>
              </a:rPr>
              <a:t>Maintenance</a:t>
            </a:r>
          </a:p>
          <a:p>
            <a:pPr algn="ctr">
              <a:defRPr/>
            </a:pPr>
            <a:r>
              <a:rPr lang="de-DE" sz="1600" i="1">
                <a:solidFill>
                  <a:schemeClr val="bg1"/>
                </a:solidFill>
                <a:latin typeface="Futura Lt BT"/>
                <a:cs typeface="Arial" charset="0"/>
              </a:rPr>
              <a:t>Attention to the client </a:t>
            </a:r>
            <a:br>
              <a:rPr lang="de-DE" sz="1600" i="1">
                <a:solidFill>
                  <a:schemeClr val="bg1"/>
                </a:solidFill>
                <a:latin typeface="Futura Lt BT"/>
                <a:cs typeface="Arial" charset="0"/>
              </a:rPr>
            </a:br>
            <a:r>
              <a:rPr lang="de-DE" sz="1600" i="1">
                <a:solidFill>
                  <a:schemeClr val="bg1"/>
                </a:solidFill>
                <a:latin typeface="Futura Lt BT"/>
                <a:cs typeface="Arial" charset="0"/>
              </a:rPr>
              <a:t>and solution </a:t>
            </a:r>
            <a:br>
              <a:rPr lang="de-DE" sz="1600" i="1">
                <a:solidFill>
                  <a:schemeClr val="bg1"/>
                </a:solidFill>
                <a:latin typeface="Futura Lt BT"/>
                <a:cs typeface="Arial" charset="0"/>
              </a:rPr>
            </a:br>
            <a:r>
              <a:rPr lang="de-DE" sz="1600" i="1">
                <a:solidFill>
                  <a:schemeClr val="bg1"/>
                </a:solidFill>
                <a:latin typeface="Futura Lt BT"/>
                <a:cs typeface="Arial" charset="0"/>
              </a:rPr>
              <a:t>of the problems</a:t>
            </a:r>
            <a:endParaRPr lang="de-DE" sz="1600">
              <a:solidFill>
                <a:schemeClr val="bg1"/>
              </a:solidFill>
              <a:latin typeface="Futura Lt BT"/>
              <a:cs typeface="Arial" charset="0"/>
            </a:endParaRPr>
          </a:p>
        </p:txBody>
      </p:sp>
      <p:sp>
        <p:nvSpPr>
          <p:cNvPr id="16" name="Rectangle 31"/>
          <p:cNvSpPr>
            <a:spLocks noChangeArrowheads="1"/>
          </p:cNvSpPr>
          <p:nvPr/>
        </p:nvSpPr>
        <p:spPr bwMode="auto">
          <a:xfrm>
            <a:off x="863600" y="1520825"/>
            <a:ext cx="1987550" cy="366712"/>
          </a:xfrm>
          <a:prstGeom prst="rect">
            <a:avLst/>
          </a:prstGeom>
          <a:noFill/>
          <a:ln w="9525">
            <a:noFill/>
            <a:miter lim="800000"/>
            <a:headEnd/>
            <a:tailEnd/>
          </a:ln>
        </p:spPr>
        <p:txBody>
          <a:bodyPr wrap="none">
            <a:spAutoFit/>
          </a:bodyP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de-DE" b="1">
                <a:solidFill>
                  <a:schemeClr val="tx2"/>
                </a:solidFill>
              </a:rPr>
              <a:t>One Hand Model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1"/>
          <p:cNvSpPr>
            <a:spLocks noGrp="1" noChangeArrowheads="1"/>
          </p:cNvSpPr>
          <p:nvPr>
            <p:ph type="title" idx="4294967295"/>
          </p:nvPr>
        </p:nvSpPr>
        <p:spPr/>
        <p:txBody>
          <a:bodyPr/>
          <a:lstStyle/>
          <a:p>
            <a:r>
              <a:rPr lang="en-US" dirty="0" smtClean="0">
                <a:latin typeface="Futura Lt BT" pitchFamily="34" charset="0"/>
              </a:rPr>
              <a:t>Base models (2)</a:t>
            </a:r>
            <a:endParaRPr lang="en-US" dirty="0" smtClean="0">
              <a:latin typeface="Futura Lt BT" pitchFamily="34" charset="0"/>
            </a:endParaRPr>
          </a:p>
        </p:txBody>
      </p:sp>
      <p:sp>
        <p:nvSpPr>
          <p:cNvPr id="4" name="AutoShape 14"/>
          <p:cNvSpPr>
            <a:spLocks noChangeArrowheads="1"/>
          </p:cNvSpPr>
          <p:nvPr/>
        </p:nvSpPr>
        <p:spPr bwMode="auto">
          <a:xfrm>
            <a:off x="1608926" y="4905375"/>
            <a:ext cx="6400800" cy="431800"/>
          </a:xfrm>
          <a:prstGeom prst="roundRect">
            <a:avLst>
              <a:gd name="adj" fmla="val 50000"/>
            </a:avLst>
          </a:prstGeom>
          <a:gradFill rotWithShape="1">
            <a:gsLst>
              <a:gs pos="0">
                <a:srgbClr val="A50021"/>
              </a:gs>
              <a:gs pos="100000">
                <a:srgbClr val="A50021">
                  <a:gamma/>
                  <a:shade val="82745"/>
                  <a:invGamma/>
                </a:srgbClr>
              </a:gs>
            </a:gsLst>
            <a:lin ang="5400000" scaled="1"/>
          </a:gradFill>
          <a:ln w="9525">
            <a:noFill/>
            <a:round/>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es-ES" sz="2000">
                <a:solidFill>
                  <a:schemeClr val="bg1"/>
                </a:solidFill>
                <a:latin typeface="Futura Lt BT"/>
                <a:cs typeface="Arial" charset="0"/>
              </a:rPr>
              <a:t>Consumers / micro-entrepreneurs</a:t>
            </a:r>
          </a:p>
        </p:txBody>
      </p:sp>
      <p:sp>
        <p:nvSpPr>
          <p:cNvPr id="5" name="Line 16"/>
          <p:cNvSpPr>
            <a:spLocks noChangeShapeType="1"/>
          </p:cNvSpPr>
          <p:nvPr/>
        </p:nvSpPr>
        <p:spPr bwMode="auto">
          <a:xfrm>
            <a:off x="4717251" y="2276475"/>
            <a:ext cx="1587" cy="261937"/>
          </a:xfrm>
          <a:prstGeom prst="line">
            <a:avLst/>
          </a:prstGeom>
          <a:noFill/>
          <a:ln w="9525">
            <a:noFill/>
            <a:round/>
            <a:headEnd/>
            <a:tailEnd type="triangle" w="med" len="med"/>
          </a:ln>
        </p:spPr>
        <p:txBody>
          <a:bodyPr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de-DE"/>
          </a:p>
        </p:txBody>
      </p:sp>
      <p:sp>
        <p:nvSpPr>
          <p:cNvPr id="6" name="Rectangle 17"/>
          <p:cNvSpPr>
            <a:spLocks noChangeArrowheads="1"/>
          </p:cNvSpPr>
          <p:nvPr/>
        </p:nvSpPr>
        <p:spPr bwMode="auto">
          <a:xfrm>
            <a:off x="1353338" y="2025650"/>
            <a:ext cx="2073275" cy="503237"/>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b="1">
                <a:solidFill>
                  <a:schemeClr val="bg1"/>
                </a:solidFill>
                <a:latin typeface="Futura Lt BT"/>
                <a:cs typeface="Arial" charset="0"/>
              </a:rPr>
              <a:t>MFI</a:t>
            </a:r>
          </a:p>
        </p:txBody>
      </p:sp>
      <p:sp>
        <p:nvSpPr>
          <p:cNvPr id="7" name="Rectangle 18"/>
          <p:cNvSpPr>
            <a:spLocks noChangeArrowheads="1"/>
          </p:cNvSpPr>
          <p:nvPr/>
        </p:nvSpPr>
        <p:spPr bwMode="auto">
          <a:xfrm>
            <a:off x="6119013" y="2027237"/>
            <a:ext cx="2074863" cy="501650"/>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lnSpc>
                <a:spcPct val="90000"/>
              </a:lnSpc>
              <a:defRPr/>
            </a:pPr>
            <a:r>
              <a:rPr lang="es-ES" sz="1600" b="1">
                <a:solidFill>
                  <a:schemeClr val="bg1"/>
                </a:solidFill>
                <a:latin typeface="Futura Lt BT"/>
                <a:cs typeface="Arial" charset="0"/>
              </a:rPr>
              <a:t>Product supplier</a:t>
            </a:r>
          </a:p>
        </p:txBody>
      </p:sp>
      <p:sp>
        <p:nvSpPr>
          <p:cNvPr id="8" name="Rectangle 22"/>
          <p:cNvSpPr>
            <a:spLocks noChangeArrowheads="1"/>
          </p:cNvSpPr>
          <p:nvPr/>
        </p:nvSpPr>
        <p:spPr bwMode="auto">
          <a:xfrm>
            <a:off x="3498051" y="2100262"/>
            <a:ext cx="2590800" cy="209550"/>
          </a:xfrm>
          <a:prstGeom prst="rect">
            <a:avLst/>
          </a:prstGeom>
          <a:solidFill>
            <a:srgbClr val="C0C0C0"/>
          </a:solidFill>
          <a:ln w="9525">
            <a:noFill/>
            <a:miter lim="800000"/>
            <a:headEnd/>
            <a:tailEnd/>
          </a:ln>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de-DE" sz="1400" b="1" i="1" dirty="0" smtClean="0">
                <a:latin typeface="Futura Lt BT" pitchFamily="34" charset="0"/>
                <a:cs typeface="Arial" pitchFamily="34" charset="0"/>
              </a:rPr>
              <a:t>Contract</a:t>
            </a:r>
            <a:endParaRPr lang="de-DE" sz="1400" b="1" i="1" dirty="0">
              <a:latin typeface="Futura Lt BT" pitchFamily="34" charset="0"/>
              <a:cs typeface="Arial" pitchFamily="34" charset="0"/>
            </a:endParaRPr>
          </a:p>
        </p:txBody>
      </p:sp>
      <p:sp>
        <p:nvSpPr>
          <p:cNvPr id="9" name="AutoShape 7"/>
          <p:cNvSpPr>
            <a:spLocks noChangeArrowheads="1"/>
          </p:cNvSpPr>
          <p:nvPr/>
        </p:nvSpPr>
        <p:spPr bwMode="auto">
          <a:xfrm rot="10800000">
            <a:off x="1761326" y="4473575"/>
            <a:ext cx="6248400" cy="330200"/>
          </a:xfrm>
          <a:prstGeom prst="triangle">
            <a:avLst>
              <a:gd name="adj" fmla="val 50000"/>
            </a:avLst>
          </a:prstGeom>
          <a:solidFill>
            <a:srgbClr val="CCCCCC"/>
          </a:solidFill>
          <a:ln w="9525">
            <a:noFill/>
            <a:miter lim="800000"/>
            <a:headEnd/>
            <a:tailEnd/>
          </a:ln>
          <a:effectLst>
            <a:outerShdw dist="53882" dir="2700000" algn="ctr" rotWithShape="0">
              <a:schemeClr val="bg2"/>
            </a:outerShdw>
          </a:effectLst>
        </p:spPr>
        <p:txBody>
          <a:bodyPr rot="10800000" wrap="none"/>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endParaRPr lang="de-DE">
              <a:latin typeface="Futura Lt BT"/>
              <a:cs typeface="Arial" charset="0"/>
            </a:endParaRPr>
          </a:p>
        </p:txBody>
      </p:sp>
      <p:sp>
        <p:nvSpPr>
          <p:cNvPr id="10" name="Rectangle 17"/>
          <p:cNvSpPr>
            <a:spLocks noChangeArrowheads="1"/>
          </p:cNvSpPr>
          <p:nvPr/>
        </p:nvSpPr>
        <p:spPr bwMode="auto">
          <a:xfrm>
            <a:off x="1380301" y="3038470"/>
            <a:ext cx="1905000" cy="1103313"/>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1600" b="1" dirty="0">
                <a:solidFill>
                  <a:schemeClr val="bg1"/>
                </a:solidFill>
                <a:latin typeface="Futura Lt BT"/>
                <a:cs typeface="Arial" charset="0"/>
              </a:rPr>
              <a:t>Microfinance</a:t>
            </a:r>
          </a:p>
          <a:p>
            <a:pPr algn="ctr">
              <a:defRPr/>
            </a:pPr>
            <a:r>
              <a:rPr lang="de-DE" sz="1600" i="1" dirty="0">
                <a:solidFill>
                  <a:schemeClr val="bg1"/>
                </a:solidFill>
                <a:latin typeface="Futura Lt BT"/>
                <a:cs typeface="Arial" charset="0"/>
              </a:rPr>
              <a:t>Sustainable options </a:t>
            </a:r>
            <a:br>
              <a:rPr lang="de-DE" sz="1600" i="1" dirty="0">
                <a:solidFill>
                  <a:schemeClr val="bg1"/>
                </a:solidFill>
                <a:latin typeface="Futura Lt BT"/>
                <a:cs typeface="Arial" charset="0"/>
              </a:rPr>
            </a:br>
            <a:r>
              <a:rPr lang="de-DE" sz="1600" i="1" dirty="0">
                <a:solidFill>
                  <a:schemeClr val="bg1"/>
                </a:solidFill>
                <a:latin typeface="Futura Lt BT"/>
                <a:cs typeface="Arial" charset="0"/>
              </a:rPr>
              <a:t>for financing</a:t>
            </a:r>
          </a:p>
          <a:p>
            <a:pPr algn="ctr">
              <a:defRPr/>
            </a:pPr>
            <a:endParaRPr lang="de-DE" sz="1600" dirty="0">
              <a:solidFill>
                <a:schemeClr val="bg1"/>
              </a:solidFill>
              <a:latin typeface="Futura Lt BT"/>
              <a:cs typeface="Arial" charset="0"/>
            </a:endParaRPr>
          </a:p>
        </p:txBody>
      </p:sp>
      <p:sp>
        <p:nvSpPr>
          <p:cNvPr id="11" name="Rectangle 17"/>
          <p:cNvSpPr>
            <a:spLocks noChangeArrowheads="1"/>
          </p:cNvSpPr>
          <p:nvPr/>
        </p:nvSpPr>
        <p:spPr bwMode="auto">
          <a:xfrm>
            <a:off x="4023507" y="3038470"/>
            <a:ext cx="2133600" cy="1103313"/>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1600" b="1">
                <a:solidFill>
                  <a:schemeClr val="bg1"/>
                </a:solidFill>
                <a:latin typeface="Futura Lt BT"/>
                <a:cs typeface="Arial" charset="0"/>
              </a:rPr>
              <a:t>Installation</a:t>
            </a:r>
          </a:p>
          <a:p>
            <a:pPr algn="ctr">
              <a:defRPr/>
            </a:pPr>
            <a:r>
              <a:rPr lang="de-DE" sz="1600" i="1">
                <a:solidFill>
                  <a:schemeClr val="bg1"/>
                </a:solidFill>
                <a:latin typeface="Futura Lt BT"/>
                <a:cs typeface="Arial" charset="0"/>
              </a:rPr>
              <a:t>Domestic service </a:t>
            </a:r>
            <a:br>
              <a:rPr lang="de-DE" sz="1600" i="1">
                <a:solidFill>
                  <a:schemeClr val="bg1"/>
                </a:solidFill>
                <a:latin typeface="Futura Lt BT"/>
                <a:cs typeface="Arial" charset="0"/>
              </a:rPr>
            </a:br>
            <a:r>
              <a:rPr lang="de-DE" sz="1600" i="1">
                <a:solidFill>
                  <a:schemeClr val="bg1"/>
                </a:solidFill>
                <a:latin typeface="Futura Lt BT"/>
                <a:cs typeface="Arial" charset="0"/>
              </a:rPr>
              <a:t>of the energy system</a:t>
            </a:r>
          </a:p>
          <a:p>
            <a:pPr algn="ctr">
              <a:defRPr/>
            </a:pPr>
            <a:endParaRPr lang="de-DE" sz="1600" i="1">
              <a:solidFill>
                <a:schemeClr val="bg1"/>
              </a:solidFill>
              <a:latin typeface="Futura Lt BT"/>
              <a:cs typeface="Arial" charset="0"/>
            </a:endParaRPr>
          </a:p>
        </p:txBody>
      </p:sp>
      <p:sp>
        <p:nvSpPr>
          <p:cNvPr id="12" name="Rectangle 17"/>
          <p:cNvSpPr>
            <a:spLocks noChangeArrowheads="1"/>
          </p:cNvSpPr>
          <p:nvPr/>
        </p:nvSpPr>
        <p:spPr bwMode="auto">
          <a:xfrm>
            <a:off x="6309523" y="3038470"/>
            <a:ext cx="2057400" cy="1103313"/>
          </a:xfrm>
          <a:prstGeom prst="rect">
            <a:avLst/>
          </a:prstGeom>
          <a:gradFill rotWithShape="1">
            <a:gsLst>
              <a:gs pos="0">
                <a:srgbClr val="A50021"/>
              </a:gs>
              <a:gs pos="100000">
                <a:srgbClr val="A50021">
                  <a:gamma/>
                  <a:shade val="80784"/>
                  <a:invGamma/>
                </a:srgbClr>
              </a:gs>
            </a:gsLst>
            <a:lin ang="5400000" scaled="1"/>
          </a:gradFill>
          <a:ln w="9525">
            <a:noFill/>
            <a:miter lim="800000"/>
            <a:headEnd/>
            <a:tailEnd/>
          </a:ln>
          <a:effectLst>
            <a:outerShdw dist="53882" dir="2700000" algn="ctr" rotWithShape="0">
              <a:schemeClr val="bg2"/>
            </a:outerShdw>
          </a:effec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r>
              <a:rPr lang="de-DE" sz="1600" b="1" dirty="0">
                <a:solidFill>
                  <a:schemeClr val="bg1"/>
                </a:solidFill>
                <a:latin typeface="Futura Lt BT"/>
                <a:cs typeface="Arial" charset="0"/>
              </a:rPr>
              <a:t>Maintenance</a:t>
            </a:r>
          </a:p>
          <a:p>
            <a:pPr algn="ctr">
              <a:defRPr/>
            </a:pPr>
            <a:r>
              <a:rPr lang="de-DE" sz="1600" i="1" dirty="0">
                <a:solidFill>
                  <a:schemeClr val="bg1"/>
                </a:solidFill>
                <a:latin typeface="Futura Lt BT"/>
                <a:cs typeface="Arial" charset="0"/>
              </a:rPr>
              <a:t>Attention to the client </a:t>
            </a:r>
            <a:br>
              <a:rPr lang="de-DE" sz="1600" i="1" dirty="0">
                <a:solidFill>
                  <a:schemeClr val="bg1"/>
                </a:solidFill>
                <a:latin typeface="Futura Lt BT"/>
                <a:cs typeface="Arial" charset="0"/>
              </a:rPr>
            </a:br>
            <a:r>
              <a:rPr lang="de-DE" sz="1600" i="1" dirty="0">
                <a:solidFill>
                  <a:schemeClr val="bg1"/>
                </a:solidFill>
                <a:latin typeface="Futura Lt BT"/>
                <a:cs typeface="Arial" charset="0"/>
              </a:rPr>
              <a:t>and solution </a:t>
            </a:r>
            <a:br>
              <a:rPr lang="de-DE" sz="1600" i="1" dirty="0">
                <a:solidFill>
                  <a:schemeClr val="bg1"/>
                </a:solidFill>
                <a:latin typeface="Futura Lt BT"/>
                <a:cs typeface="Arial" charset="0"/>
              </a:rPr>
            </a:br>
            <a:r>
              <a:rPr lang="de-DE" sz="1600" i="1" dirty="0">
                <a:solidFill>
                  <a:schemeClr val="bg1"/>
                </a:solidFill>
                <a:latin typeface="Futura Lt BT"/>
                <a:cs typeface="Arial" charset="0"/>
              </a:rPr>
              <a:t>of the problems</a:t>
            </a:r>
            <a:endParaRPr lang="de-DE" sz="1600" dirty="0">
              <a:solidFill>
                <a:schemeClr val="bg1"/>
              </a:solidFill>
              <a:latin typeface="Futura Lt BT"/>
              <a:cs typeface="Arial" charset="0"/>
            </a:endParaRPr>
          </a:p>
        </p:txBody>
      </p:sp>
      <p:sp>
        <p:nvSpPr>
          <p:cNvPr id="13" name="Rectangle 31"/>
          <p:cNvSpPr>
            <a:spLocks noChangeArrowheads="1"/>
          </p:cNvSpPr>
          <p:nvPr/>
        </p:nvSpPr>
        <p:spPr bwMode="auto">
          <a:xfrm>
            <a:off x="777076" y="1520825"/>
            <a:ext cx="2001382" cy="369332"/>
          </a:xfrm>
          <a:prstGeom prst="rect">
            <a:avLst/>
          </a:prstGeom>
          <a:noFill/>
          <a:ln w="9525">
            <a:noFill/>
            <a:miter lim="800000"/>
            <a:headEnd/>
            <a:tailEnd/>
          </a:ln>
        </p:spPr>
        <p:txBody>
          <a:bodyPr wrap="none">
            <a:spAutoFit/>
          </a:bodyPr>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de-DE" b="1" dirty="0" smtClean="0">
                <a:solidFill>
                  <a:schemeClr val="tx2"/>
                </a:solidFill>
              </a:rPr>
              <a:t>Two Hand </a:t>
            </a:r>
            <a:r>
              <a:rPr lang="de-DE" b="1" dirty="0">
                <a:solidFill>
                  <a:schemeClr val="tx2"/>
                </a:solidFill>
              </a:rPr>
              <a:t>Model</a:t>
            </a:r>
          </a:p>
        </p:txBody>
      </p:sp>
      <p:sp>
        <p:nvSpPr>
          <p:cNvPr id="14" name="AutoShape 7"/>
          <p:cNvSpPr>
            <a:spLocks noChangeArrowheads="1"/>
          </p:cNvSpPr>
          <p:nvPr/>
        </p:nvSpPr>
        <p:spPr bwMode="auto">
          <a:xfrm rot="10800000">
            <a:off x="2023243" y="2681280"/>
            <a:ext cx="676268" cy="285752"/>
          </a:xfrm>
          <a:prstGeom prst="triangle">
            <a:avLst>
              <a:gd name="adj" fmla="val 50000"/>
            </a:avLst>
          </a:prstGeom>
          <a:solidFill>
            <a:srgbClr val="CCCCCC"/>
          </a:solidFill>
          <a:ln w="9525">
            <a:noFill/>
            <a:miter lim="800000"/>
            <a:headEnd/>
            <a:tailEnd/>
          </a:ln>
          <a:effectLst>
            <a:outerShdw dist="53882" dir="2700000" algn="ctr" rotWithShape="0">
              <a:schemeClr val="bg2"/>
            </a:outerShdw>
          </a:effectLst>
        </p:spPr>
        <p:txBody>
          <a:bodyPr rot="10800000" wrap="none"/>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endParaRPr lang="de-DE">
              <a:latin typeface="Futura Lt BT"/>
              <a:cs typeface="Arial" charset="0"/>
            </a:endParaRPr>
          </a:p>
        </p:txBody>
      </p:sp>
      <p:sp>
        <p:nvSpPr>
          <p:cNvPr id="15" name="AutoShape 7"/>
          <p:cNvSpPr>
            <a:spLocks noChangeArrowheads="1"/>
          </p:cNvSpPr>
          <p:nvPr/>
        </p:nvSpPr>
        <p:spPr bwMode="auto">
          <a:xfrm rot="12529474">
            <a:off x="5907885" y="2683726"/>
            <a:ext cx="676268" cy="285752"/>
          </a:xfrm>
          <a:prstGeom prst="triangle">
            <a:avLst>
              <a:gd name="adj" fmla="val 50000"/>
            </a:avLst>
          </a:prstGeom>
          <a:solidFill>
            <a:srgbClr val="CCCCCC"/>
          </a:solidFill>
          <a:ln w="9525">
            <a:noFill/>
            <a:miter lim="800000"/>
            <a:headEnd/>
            <a:tailEnd/>
          </a:ln>
          <a:effectLst>
            <a:outerShdw dist="53882" dir="2700000" algn="ctr" rotWithShape="0">
              <a:schemeClr val="bg2"/>
            </a:outerShdw>
          </a:effectLst>
        </p:spPr>
        <p:txBody>
          <a:bodyPr rot="10800000" wrap="none"/>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endParaRPr lang="de-DE">
              <a:latin typeface="Futura Lt BT"/>
              <a:cs typeface="Arial" charset="0"/>
            </a:endParaRPr>
          </a:p>
        </p:txBody>
      </p:sp>
      <p:sp>
        <p:nvSpPr>
          <p:cNvPr id="16" name="AutoShape 7"/>
          <p:cNvSpPr>
            <a:spLocks noChangeArrowheads="1"/>
          </p:cNvSpPr>
          <p:nvPr/>
        </p:nvSpPr>
        <p:spPr bwMode="auto">
          <a:xfrm rot="9108648">
            <a:off x="6694100" y="2681189"/>
            <a:ext cx="676268" cy="285752"/>
          </a:xfrm>
          <a:prstGeom prst="triangle">
            <a:avLst>
              <a:gd name="adj" fmla="val 50000"/>
            </a:avLst>
          </a:prstGeom>
          <a:solidFill>
            <a:srgbClr val="CCCCCC"/>
          </a:solidFill>
          <a:ln w="9525">
            <a:noFill/>
            <a:miter lim="800000"/>
            <a:headEnd/>
            <a:tailEnd/>
          </a:ln>
          <a:effectLst>
            <a:outerShdw dist="53882" dir="2700000" algn="ctr" rotWithShape="0">
              <a:schemeClr val="bg2"/>
            </a:outerShdw>
          </a:effectLst>
        </p:spPr>
        <p:txBody>
          <a:bodyPr rot="10800000" wrap="none"/>
          <a:ls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endParaRPr lang="de-DE">
              <a:latin typeface="Futura Lt BT"/>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1"/>
          <p:cNvSpPr>
            <a:spLocks noGrp="1" noChangeArrowheads="1"/>
          </p:cNvSpPr>
          <p:nvPr>
            <p:ph type="title" idx="4294967295"/>
          </p:nvPr>
        </p:nvSpPr>
        <p:spPr/>
        <p:txBody>
          <a:bodyPr/>
          <a:lstStyle/>
          <a:p>
            <a:r>
              <a:rPr lang="en-US" smtClean="0">
                <a:latin typeface="Futura Lt BT" pitchFamily="34" charset="0"/>
              </a:rPr>
              <a:t>Current Operational Modalities</a:t>
            </a:r>
          </a:p>
        </p:txBody>
      </p:sp>
      <p:sp>
        <p:nvSpPr>
          <p:cNvPr id="99331" name="Rectangle 32"/>
          <p:cNvSpPr>
            <a:spLocks noGrp="1" noChangeArrowheads="1"/>
          </p:cNvSpPr>
          <p:nvPr>
            <p:ph type="body" idx="4294967295"/>
          </p:nvPr>
        </p:nvSpPr>
        <p:spPr bwMode="auto">
          <a:xfrm>
            <a:off x="457200" y="1600200"/>
            <a:ext cx="8229600" cy="4525963"/>
          </a:xfrm>
          <a:prstGeom prst="rect">
            <a:avLst/>
          </a:prstGeom>
          <a:noFill/>
          <a:ln>
            <a:miter lim="800000"/>
            <a:headEnd/>
            <a:tailEnd/>
          </a:ln>
        </p:spPr>
        <p:txBody>
          <a:bodyPr/>
          <a:lstStyle/>
          <a:p>
            <a:pPr>
              <a:buFontTx/>
              <a:buNone/>
            </a:pPr>
            <a:r>
              <a:rPr lang="de-DE" smtClean="0">
                <a:latin typeface="Futura Lt BT" pitchFamily="34" charset="0"/>
                <a:ea typeface="Futura Lt BT" pitchFamily="34" charset="0"/>
                <a:cs typeface="Futura Lt BT" pitchFamily="34" charset="0"/>
              </a:rPr>
              <a:t>1. Vendor Financing Model (Biogas)</a:t>
            </a:r>
          </a:p>
          <a:p>
            <a:pPr>
              <a:buFontTx/>
              <a:buNone/>
            </a:pPr>
            <a:r>
              <a:rPr lang="de-DE" smtClean="0">
                <a:latin typeface="Futura Lt BT" pitchFamily="34" charset="0"/>
                <a:ea typeface="Futura Lt BT" pitchFamily="34" charset="0"/>
                <a:cs typeface="Futura Lt BT" pitchFamily="34" charset="0"/>
              </a:rPr>
              <a:t>2. Wholesale Financing Approach</a:t>
            </a:r>
          </a:p>
          <a:p>
            <a:pPr>
              <a:buFontTx/>
              <a:buNone/>
            </a:pPr>
            <a:r>
              <a:rPr lang="de-DE" smtClean="0">
                <a:latin typeface="Futura Lt BT" pitchFamily="34" charset="0"/>
                <a:ea typeface="Futura Lt BT" pitchFamily="34" charset="0"/>
                <a:cs typeface="Futura Lt BT" pitchFamily="34" charset="0"/>
              </a:rPr>
              <a:t>3. LFI Approach (Agent model)</a:t>
            </a:r>
          </a:p>
          <a:p>
            <a:pPr>
              <a:buFontTx/>
              <a:buNone/>
            </a:pPr>
            <a:r>
              <a:rPr lang="de-DE" smtClean="0">
                <a:latin typeface="Futura Lt BT" pitchFamily="34" charset="0"/>
                <a:ea typeface="Futura Lt BT" pitchFamily="34" charset="0"/>
                <a:cs typeface="Futura Lt BT" pitchFamily="34" charset="0"/>
              </a:rPr>
              <a:t>4. Wholesale Lending Model for Micro Hydro (community)</a:t>
            </a:r>
          </a:p>
          <a:p>
            <a:pPr>
              <a:buFontTx/>
              <a:buNone/>
            </a:pPr>
            <a:r>
              <a:rPr lang="de-DE" smtClean="0">
                <a:latin typeface="Futura Lt BT" pitchFamily="34" charset="0"/>
                <a:ea typeface="Futura Lt BT" pitchFamily="34" charset="0"/>
                <a:cs typeface="Futura Lt BT" pitchFamily="34" charset="0"/>
              </a:rPr>
              <a:t>5. Integrated Model for Incremental Improvements</a:t>
            </a:r>
            <a:br>
              <a:rPr lang="de-DE" smtClean="0">
                <a:latin typeface="Futura Lt BT" pitchFamily="34" charset="0"/>
                <a:ea typeface="Futura Lt BT" pitchFamily="34" charset="0"/>
                <a:cs typeface="Futura Lt BT" pitchFamily="34" charset="0"/>
              </a:rPr>
            </a:br>
            <a:r>
              <a:rPr lang="de-DE" smtClean="0">
                <a:latin typeface="Futura Lt BT" pitchFamily="34" charset="0"/>
                <a:ea typeface="Futura Lt BT" pitchFamily="34" charset="0"/>
                <a:cs typeface="Futura Lt BT" pitchFamily="34" charset="0"/>
              </a:rPr>
              <a:t>(Ghatta Model for water pumps)</a:t>
            </a:r>
          </a:p>
          <a:p>
            <a:pPr>
              <a:buFontTx/>
              <a:buNone/>
            </a:pPr>
            <a:r>
              <a:rPr lang="de-DE" smtClean="0">
                <a:latin typeface="Futura Lt BT" pitchFamily="34" charset="0"/>
                <a:ea typeface="Futura Lt BT" pitchFamily="34" charset="0"/>
                <a:cs typeface="Futura Lt BT" pitchFamily="34" charset="0"/>
              </a:rPr>
              <a:t>6. Special Fund Model (dedicated to a particular technology)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378" name="Group 172"/>
          <p:cNvGrpSpPr>
            <a:grpSpLocks/>
          </p:cNvGrpSpPr>
          <p:nvPr/>
        </p:nvGrpSpPr>
        <p:grpSpPr bwMode="auto">
          <a:xfrm>
            <a:off x="250825" y="1287463"/>
            <a:ext cx="8497888" cy="4878387"/>
            <a:chOff x="158" y="811"/>
            <a:chExt cx="5353" cy="3073"/>
          </a:xfrm>
        </p:grpSpPr>
        <p:sp>
          <p:nvSpPr>
            <p:cNvPr id="101379" name="Rectangle 173"/>
            <p:cNvSpPr>
              <a:spLocks noChangeArrowheads="1"/>
            </p:cNvSpPr>
            <p:nvPr/>
          </p:nvSpPr>
          <p:spPr bwMode="auto">
            <a:xfrm>
              <a:off x="158" y="1582"/>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Intermediate</a:t>
              </a:r>
            </a:p>
            <a:p>
              <a:pPr marL="342900" indent="-342900" fontAlgn="ctr"/>
              <a:r>
                <a:rPr lang="en-US" sz="1400">
                  <a:solidFill>
                    <a:srgbClr val="FFFFFF"/>
                  </a:solidFill>
                  <a:latin typeface="Futura Lt BT" pitchFamily="34" charset="0"/>
                  <a:ea typeface="Futura Lt BT" pitchFamily="34" charset="0"/>
                  <a:cs typeface="Arial" pitchFamily="34" charset="0"/>
                </a:rPr>
                <a:t>Financial Level</a:t>
              </a:r>
            </a:p>
            <a:p>
              <a:pPr marL="342900" indent="-342900" fontAlgn="ctr"/>
              <a:r>
                <a:rPr lang="en-US" sz="1400">
                  <a:solidFill>
                    <a:srgbClr val="FFFFFF"/>
                  </a:solidFill>
                  <a:latin typeface="Futura Lt BT" pitchFamily="34" charset="0"/>
                  <a:ea typeface="Futura Lt BT" pitchFamily="34" charset="0"/>
                  <a:cs typeface="Arial" pitchFamily="34" charset="0"/>
                </a:rPr>
                <a:t>(meso)</a:t>
              </a:r>
            </a:p>
          </p:txBody>
        </p:sp>
        <p:sp>
          <p:nvSpPr>
            <p:cNvPr id="101380" name="Rectangle 174"/>
            <p:cNvSpPr>
              <a:spLocks noChangeArrowheads="1"/>
            </p:cNvSpPr>
            <p:nvPr/>
          </p:nvSpPr>
          <p:spPr bwMode="auto">
            <a:xfrm>
              <a:off x="158" y="2353"/>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Service</a:t>
              </a:r>
            </a:p>
            <a:p>
              <a:pPr marL="342900" indent="-342900" fontAlgn="ctr"/>
              <a:r>
                <a:rPr lang="en-US" sz="1400">
                  <a:solidFill>
                    <a:srgbClr val="FFFFFF"/>
                  </a:solidFill>
                  <a:latin typeface="Futura Lt BT" pitchFamily="34" charset="0"/>
                  <a:ea typeface="Futura Lt BT" pitchFamily="34" charset="0"/>
                  <a:cs typeface="Arial" pitchFamily="34" charset="0"/>
                </a:rPr>
                <a:t>Provider</a:t>
              </a:r>
            </a:p>
            <a:p>
              <a:pPr marL="342900" indent="-342900" fontAlgn="ctr"/>
              <a:r>
                <a:rPr lang="en-US" sz="1400">
                  <a:solidFill>
                    <a:srgbClr val="FFFFFF"/>
                  </a:solidFill>
                  <a:latin typeface="Futura Lt BT" pitchFamily="34" charset="0"/>
                  <a:ea typeface="Futura Lt BT" pitchFamily="34" charset="0"/>
                  <a:cs typeface="Arial" pitchFamily="34" charset="0"/>
                </a:rPr>
                <a:t>(local)</a:t>
              </a:r>
            </a:p>
          </p:txBody>
        </p:sp>
        <p:sp>
          <p:nvSpPr>
            <p:cNvPr id="101381" name="Rectangle 175"/>
            <p:cNvSpPr>
              <a:spLocks noChangeArrowheads="1"/>
            </p:cNvSpPr>
            <p:nvPr/>
          </p:nvSpPr>
          <p:spPr bwMode="auto">
            <a:xfrm>
              <a:off x="158" y="3124"/>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End-User</a:t>
              </a:r>
            </a:p>
            <a:p>
              <a:pPr marL="342900" indent="-342900" fontAlgn="ctr"/>
              <a:r>
                <a:rPr lang="en-US" sz="1400">
                  <a:solidFill>
                    <a:srgbClr val="FFFFFF"/>
                  </a:solidFill>
                  <a:latin typeface="Futura Lt BT" pitchFamily="34" charset="0"/>
                  <a:ea typeface="Futura Lt BT" pitchFamily="34" charset="0"/>
                  <a:cs typeface="Arial" pitchFamily="34" charset="0"/>
                </a:rPr>
                <a:t>(micro)</a:t>
              </a:r>
            </a:p>
          </p:txBody>
        </p:sp>
        <p:sp>
          <p:nvSpPr>
            <p:cNvPr id="101382" name="Rectangle 176"/>
            <p:cNvSpPr>
              <a:spLocks noChangeArrowheads="1"/>
            </p:cNvSpPr>
            <p:nvPr/>
          </p:nvSpPr>
          <p:spPr bwMode="auto">
            <a:xfrm>
              <a:off x="158" y="811"/>
              <a:ext cx="5353" cy="760"/>
            </a:xfrm>
            <a:prstGeom prst="rect">
              <a:avLst/>
            </a:prstGeom>
            <a:solidFill>
              <a:srgbClr val="C0C0C0"/>
            </a:solidFill>
            <a:ln w="9525">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Governmental</a:t>
              </a:r>
            </a:p>
            <a:p>
              <a:pPr marL="342900" indent="-342900" fontAlgn="ctr"/>
              <a:r>
                <a:rPr lang="en-US" sz="1400">
                  <a:solidFill>
                    <a:srgbClr val="FFFFFF"/>
                  </a:solidFill>
                  <a:latin typeface="Futura Lt BT" pitchFamily="34" charset="0"/>
                  <a:ea typeface="Futura Lt BT" pitchFamily="34" charset="0"/>
                  <a:cs typeface="Arial" pitchFamily="34" charset="0"/>
                </a:rPr>
                <a:t>Donor- Level</a:t>
              </a:r>
            </a:p>
            <a:p>
              <a:pPr marL="342900" indent="-342900" fontAlgn="ctr"/>
              <a:r>
                <a:rPr lang="en-US" sz="1400">
                  <a:solidFill>
                    <a:srgbClr val="FFFFFF"/>
                  </a:solidFill>
                  <a:latin typeface="Futura Lt BT" pitchFamily="34" charset="0"/>
                  <a:ea typeface="Futura Lt BT" pitchFamily="34" charset="0"/>
                  <a:cs typeface="Arial" pitchFamily="34" charset="0"/>
                </a:rPr>
                <a:t>(macro)</a:t>
              </a:r>
              <a:endParaRPr lang="en-US" sz="1400">
                <a:latin typeface="Futura Lt BT" pitchFamily="34" charset="0"/>
                <a:ea typeface="Futura Lt BT" pitchFamily="34" charset="0"/>
                <a:cs typeface="Arial" pitchFamily="34" charset="0"/>
              </a:endParaRPr>
            </a:p>
          </p:txBody>
        </p:sp>
      </p:grpSp>
      <p:sp>
        <p:nvSpPr>
          <p:cNvPr id="101383" name="Rectangle 236"/>
          <p:cNvSpPr>
            <a:spLocks noGrp="1" noChangeArrowheads="1"/>
          </p:cNvSpPr>
          <p:nvPr>
            <p:ph type="title" sz="quarter" idx="4294967295"/>
          </p:nvPr>
        </p:nvSpPr>
        <p:spPr/>
        <p:txBody>
          <a:bodyPr/>
          <a:lstStyle/>
          <a:p>
            <a:pPr algn="l" eaLnBrk="1" hangingPunct="1"/>
            <a:r>
              <a:rPr lang="en-US" b="1" smtClean="0">
                <a:solidFill>
                  <a:schemeClr val="tx1"/>
                </a:solidFill>
                <a:latin typeface="Futura Lt BT" pitchFamily="34" charset="0"/>
              </a:rPr>
              <a:t>Clean Development Bank – Biogas Vendor Model</a:t>
            </a:r>
          </a:p>
        </p:txBody>
      </p:sp>
      <p:sp>
        <p:nvSpPr>
          <p:cNvPr id="31" name="Oval 5"/>
          <p:cNvSpPr/>
          <p:nvPr/>
        </p:nvSpPr>
        <p:spPr>
          <a:xfrm>
            <a:off x="8675688" y="836613"/>
            <a:ext cx="236537" cy="228600"/>
          </a:xfrm>
          <a:prstGeom prst="ellipse">
            <a:avLst/>
          </a:prstGeom>
          <a:gradFill flip="none" rotWithShape="1">
            <a:gsLst>
              <a:gs pos="0">
                <a:schemeClr val="bg2">
                  <a:lumMod val="50000"/>
                </a:schemeClr>
              </a:gs>
              <a:gs pos="100000">
                <a:srgbClr val="FFFFFF"/>
              </a:gs>
            </a:gsLst>
            <a:lin ang="0" scaled="1"/>
            <a:tileRect/>
          </a:gradFill>
          <a:ln>
            <a:solidFill>
              <a:srgbClr val="A5002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01385" name="Rectangle 25"/>
          <p:cNvSpPr>
            <a:spLocks noChangeArrowheads="1"/>
          </p:cNvSpPr>
          <p:nvPr/>
        </p:nvSpPr>
        <p:spPr bwMode="auto">
          <a:xfrm>
            <a:off x="3849688" y="1287463"/>
            <a:ext cx="73025" cy="712787"/>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1386" name="Rectangle 26"/>
          <p:cNvSpPr>
            <a:spLocks noChangeArrowheads="1"/>
          </p:cNvSpPr>
          <p:nvPr/>
        </p:nvSpPr>
        <p:spPr bwMode="auto">
          <a:xfrm>
            <a:off x="2589213" y="2908300"/>
            <a:ext cx="21986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Subsidy after Installation</a:t>
            </a:r>
            <a:endParaRPr lang="en-US" sz="1400">
              <a:latin typeface="Futura Lt BT" pitchFamily="34" charset="0"/>
              <a:ea typeface="Futura Lt BT" pitchFamily="34" charset="0"/>
              <a:cs typeface="Arial" pitchFamily="34" charset="0"/>
            </a:endParaRPr>
          </a:p>
        </p:txBody>
      </p:sp>
      <p:sp>
        <p:nvSpPr>
          <p:cNvPr id="101387" name="Rectangle 27"/>
          <p:cNvSpPr>
            <a:spLocks noChangeArrowheads="1"/>
          </p:cNvSpPr>
          <p:nvPr/>
        </p:nvSpPr>
        <p:spPr bwMode="auto">
          <a:xfrm>
            <a:off x="6121400" y="1287463"/>
            <a:ext cx="73025" cy="712787"/>
          </a:xfrm>
          <a:prstGeom prst="rect">
            <a:avLst/>
          </a:prstGeom>
          <a:noFill/>
          <a:ln w="9525">
            <a:noFill/>
            <a:miter lim="800000"/>
            <a:headEnd/>
            <a:tailEnd/>
          </a:ln>
        </p:spPr>
        <p:txBody>
          <a:bodyPr lIns="0" tIns="0" rIns="0" bIns="0" anchor="ctr"/>
          <a:lstStyle/>
          <a:p>
            <a:pPr marL="342900" indent="-342900" algn="ctr" fontAlgn="ctr"/>
            <a:r>
              <a:rPr lang="en-US" sz="1600">
                <a:solidFill>
                  <a:srgbClr val="FFFFFF"/>
                </a:solidFill>
                <a:latin typeface="Futura Lt BT" pitchFamily="34" charset="0"/>
                <a:ea typeface="Futura Lt BT" pitchFamily="34" charset="0"/>
                <a:cs typeface="Arial" pitchFamily="34" charset="0"/>
              </a:rPr>
              <a:t> </a:t>
            </a:r>
            <a:endParaRPr lang="en-US" sz="1600">
              <a:latin typeface="Futura Lt BT" pitchFamily="34" charset="0"/>
              <a:ea typeface="Futura Lt BT" pitchFamily="34" charset="0"/>
              <a:cs typeface="Arial" pitchFamily="34" charset="0"/>
            </a:endParaRPr>
          </a:p>
        </p:txBody>
      </p:sp>
      <p:sp>
        <p:nvSpPr>
          <p:cNvPr id="101388" name="Rectangle 29"/>
          <p:cNvSpPr>
            <a:spLocks noChangeArrowheads="1"/>
          </p:cNvSpPr>
          <p:nvPr/>
        </p:nvSpPr>
        <p:spPr bwMode="auto">
          <a:xfrm>
            <a:off x="395288" y="2000250"/>
            <a:ext cx="1430337" cy="60325"/>
          </a:xfrm>
          <a:prstGeom prst="rect">
            <a:avLst/>
          </a:prstGeom>
          <a:noFill/>
          <a:ln w="9525">
            <a:noFill/>
            <a:miter lim="800000"/>
            <a:headEnd/>
            <a:tailEnd/>
          </a:ln>
        </p:spPr>
        <p:txBody>
          <a:bodyPr lIns="0" tIns="0" rIns="0" bIns="0" anchor="ctr"/>
          <a:lstStyle/>
          <a:p>
            <a:pPr>
              <a:spcBef>
                <a:spcPct val="20000"/>
              </a:spcBef>
            </a:pPr>
            <a:endParaRPr lang="en-US" sz="400">
              <a:latin typeface="Futura Lt BT" pitchFamily="34" charset="0"/>
            </a:endParaRPr>
          </a:p>
        </p:txBody>
      </p:sp>
      <p:sp>
        <p:nvSpPr>
          <p:cNvPr id="101389" name="Rectangle 30"/>
          <p:cNvSpPr>
            <a:spLocks noChangeArrowheads="1"/>
          </p:cNvSpPr>
          <p:nvPr/>
        </p:nvSpPr>
        <p:spPr bwMode="auto">
          <a:xfrm>
            <a:off x="1825625" y="2000250"/>
            <a:ext cx="52388"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1390" name="Rectangle 31"/>
          <p:cNvSpPr>
            <a:spLocks noChangeArrowheads="1"/>
          </p:cNvSpPr>
          <p:nvPr/>
        </p:nvSpPr>
        <p:spPr bwMode="auto">
          <a:xfrm>
            <a:off x="1878013" y="2000250"/>
            <a:ext cx="197167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1391" name="Rectangle 32"/>
          <p:cNvSpPr>
            <a:spLocks noChangeArrowheads="1"/>
          </p:cNvSpPr>
          <p:nvPr/>
        </p:nvSpPr>
        <p:spPr bwMode="auto">
          <a:xfrm>
            <a:off x="3849688" y="2000250"/>
            <a:ext cx="7302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1392" name="Rectangle 33"/>
          <p:cNvSpPr>
            <a:spLocks noChangeArrowheads="1"/>
          </p:cNvSpPr>
          <p:nvPr/>
        </p:nvSpPr>
        <p:spPr bwMode="auto">
          <a:xfrm>
            <a:off x="3922713" y="2000250"/>
            <a:ext cx="2198687"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1393" name="Rectangle 58"/>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101394" name="Line 149"/>
          <p:cNvSpPr>
            <a:spLocks noChangeShapeType="1"/>
          </p:cNvSpPr>
          <p:nvPr/>
        </p:nvSpPr>
        <p:spPr bwMode="auto">
          <a:xfrm>
            <a:off x="2589213" y="2276475"/>
            <a:ext cx="0" cy="1800225"/>
          </a:xfrm>
          <a:prstGeom prst="line">
            <a:avLst/>
          </a:prstGeom>
          <a:noFill/>
          <a:ln w="28575">
            <a:solidFill>
              <a:srgbClr val="A50021"/>
            </a:solidFill>
            <a:round/>
            <a:headEnd/>
            <a:tailEnd type="triangle" w="med" len="med"/>
          </a:ln>
        </p:spPr>
        <p:txBody>
          <a:bodyPr/>
          <a:lstStyle/>
          <a:p>
            <a:endParaRPr lang="en-US"/>
          </a:p>
        </p:txBody>
      </p:sp>
      <p:sp>
        <p:nvSpPr>
          <p:cNvPr id="101395" name="Rectangle 160"/>
          <p:cNvSpPr>
            <a:spLocks noChangeArrowheads="1"/>
          </p:cNvSpPr>
          <p:nvPr/>
        </p:nvSpPr>
        <p:spPr bwMode="auto">
          <a:xfrm>
            <a:off x="5580063" y="4221163"/>
            <a:ext cx="2808287" cy="360362"/>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Shift of Loan to Customer after Inst.</a:t>
            </a:r>
          </a:p>
        </p:txBody>
      </p:sp>
      <p:sp>
        <p:nvSpPr>
          <p:cNvPr id="101396" name="AutoShape 161"/>
          <p:cNvSpPr>
            <a:spLocks noChangeArrowheads="1"/>
          </p:cNvSpPr>
          <p:nvPr/>
        </p:nvSpPr>
        <p:spPr bwMode="auto">
          <a:xfrm rot="10800000" flipV="1">
            <a:off x="5040313" y="4221163"/>
            <a:ext cx="585787" cy="360362"/>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101397" name="Rectangle 162"/>
          <p:cNvSpPr>
            <a:spLocks noChangeArrowheads="1"/>
          </p:cNvSpPr>
          <p:nvPr/>
        </p:nvSpPr>
        <p:spPr bwMode="auto">
          <a:xfrm>
            <a:off x="1692275"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101398" name="Line 159"/>
          <p:cNvSpPr>
            <a:spLocks noChangeShapeType="1"/>
          </p:cNvSpPr>
          <p:nvPr/>
        </p:nvSpPr>
        <p:spPr bwMode="auto">
          <a:xfrm flipH="1">
            <a:off x="3635375" y="3357563"/>
            <a:ext cx="3241675" cy="2159000"/>
          </a:xfrm>
          <a:prstGeom prst="line">
            <a:avLst/>
          </a:prstGeom>
          <a:noFill/>
          <a:ln w="28575">
            <a:solidFill>
              <a:srgbClr val="A50021"/>
            </a:solidFill>
            <a:round/>
            <a:headEnd/>
            <a:tailEnd type="triangle" w="med" len="med"/>
          </a:ln>
        </p:spPr>
        <p:txBody>
          <a:bodyPr/>
          <a:lstStyle/>
          <a:p>
            <a:endParaRPr lang="en-US"/>
          </a:p>
        </p:txBody>
      </p:sp>
      <p:sp>
        <p:nvSpPr>
          <p:cNvPr id="101399" name="Rectangle 156"/>
          <p:cNvSpPr>
            <a:spLocks noChangeArrowheads="1"/>
          </p:cNvSpPr>
          <p:nvPr/>
        </p:nvSpPr>
        <p:spPr bwMode="auto">
          <a:xfrm>
            <a:off x="5637213" y="3630613"/>
            <a:ext cx="2822575" cy="360362"/>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Wholesale Loan (Zero Bonds)</a:t>
            </a:r>
          </a:p>
        </p:txBody>
      </p:sp>
      <p:sp>
        <p:nvSpPr>
          <p:cNvPr id="101400" name="AutoShape 158"/>
          <p:cNvSpPr>
            <a:spLocks noChangeArrowheads="1"/>
          </p:cNvSpPr>
          <p:nvPr/>
        </p:nvSpPr>
        <p:spPr bwMode="auto">
          <a:xfrm rot="10800000" flipV="1">
            <a:off x="4098925" y="3616325"/>
            <a:ext cx="1584325"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101401" name="Line 155"/>
          <p:cNvSpPr>
            <a:spLocks noChangeShapeType="1"/>
          </p:cNvSpPr>
          <p:nvPr/>
        </p:nvSpPr>
        <p:spPr bwMode="auto">
          <a:xfrm flipH="1">
            <a:off x="3635375" y="3357563"/>
            <a:ext cx="3168650" cy="719137"/>
          </a:xfrm>
          <a:prstGeom prst="line">
            <a:avLst/>
          </a:prstGeom>
          <a:noFill/>
          <a:ln w="28575">
            <a:solidFill>
              <a:srgbClr val="A50021"/>
            </a:solidFill>
            <a:round/>
            <a:headEnd/>
            <a:tailEnd type="triangle" w="med" len="med"/>
          </a:ln>
        </p:spPr>
        <p:txBody>
          <a:bodyPr/>
          <a:lstStyle/>
          <a:p>
            <a:endParaRPr lang="en-US"/>
          </a:p>
        </p:txBody>
      </p:sp>
      <p:sp>
        <p:nvSpPr>
          <p:cNvPr id="101402" name="Line 163"/>
          <p:cNvSpPr>
            <a:spLocks noChangeShapeType="1"/>
          </p:cNvSpPr>
          <p:nvPr/>
        </p:nvSpPr>
        <p:spPr bwMode="auto">
          <a:xfrm>
            <a:off x="3635375" y="4581525"/>
            <a:ext cx="1368425" cy="0"/>
          </a:xfrm>
          <a:prstGeom prst="line">
            <a:avLst/>
          </a:prstGeom>
          <a:noFill/>
          <a:ln w="28575">
            <a:solidFill>
              <a:srgbClr val="A50021"/>
            </a:solidFill>
            <a:round/>
            <a:headEnd/>
            <a:tailEnd type="triangle" w="med" len="med"/>
          </a:ln>
        </p:spPr>
        <p:txBody>
          <a:bodyPr/>
          <a:lstStyle/>
          <a:p>
            <a:endParaRPr lang="en-US"/>
          </a:p>
        </p:txBody>
      </p:sp>
      <p:sp>
        <p:nvSpPr>
          <p:cNvPr id="101403" name="Rectangle 164"/>
          <p:cNvSpPr>
            <a:spLocks noChangeArrowheads="1"/>
          </p:cNvSpPr>
          <p:nvPr/>
        </p:nvSpPr>
        <p:spPr bwMode="auto">
          <a:xfrm>
            <a:off x="3851275" y="4221163"/>
            <a:ext cx="936625"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Garantor</a:t>
            </a:r>
            <a:endParaRPr lang="en-US" sz="1400">
              <a:latin typeface="Futura Lt BT" pitchFamily="34" charset="0"/>
              <a:ea typeface="Futura Lt BT" pitchFamily="34" charset="0"/>
              <a:cs typeface="Arial" pitchFamily="34" charset="0"/>
            </a:endParaRPr>
          </a:p>
        </p:txBody>
      </p:sp>
      <p:sp>
        <p:nvSpPr>
          <p:cNvPr id="101404" name="Rectangle 166"/>
          <p:cNvSpPr>
            <a:spLocks noChangeArrowheads="1"/>
          </p:cNvSpPr>
          <p:nvPr/>
        </p:nvSpPr>
        <p:spPr bwMode="auto">
          <a:xfrm>
            <a:off x="1835150" y="4797425"/>
            <a:ext cx="1296988"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Biogas System</a:t>
            </a:r>
            <a:endParaRPr lang="en-US" sz="1400">
              <a:latin typeface="Futura Lt BT" pitchFamily="34" charset="0"/>
              <a:ea typeface="Futura Lt BT" pitchFamily="34" charset="0"/>
              <a:cs typeface="Arial" pitchFamily="34" charset="0"/>
            </a:endParaRPr>
          </a:p>
        </p:txBody>
      </p:sp>
      <p:sp>
        <p:nvSpPr>
          <p:cNvPr id="101405" name="Line 165"/>
          <p:cNvSpPr>
            <a:spLocks noChangeShapeType="1"/>
          </p:cNvSpPr>
          <p:nvPr/>
        </p:nvSpPr>
        <p:spPr bwMode="auto">
          <a:xfrm>
            <a:off x="1835150" y="4652963"/>
            <a:ext cx="0" cy="576262"/>
          </a:xfrm>
          <a:prstGeom prst="line">
            <a:avLst/>
          </a:prstGeom>
          <a:noFill/>
          <a:ln w="28575">
            <a:solidFill>
              <a:srgbClr val="A50021"/>
            </a:solidFill>
            <a:round/>
            <a:headEnd/>
            <a:tailEnd type="triangle" w="med" len="med"/>
          </a:ln>
        </p:spPr>
        <p:txBody>
          <a:bodyPr/>
          <a:lstStyle/>
          <a:p>
            <a:endParaRPr lang="en-US"/>
          </a:p>
        </p:txBody>
      </p:sp>
      <p:sp>
        <p:nvSpPr>
          <p:cNvPr id="101406" name="Rectangle 153"/>
          <p:cNvSpPr>
            <a:spLocks noChangeArrowheads="1"/>
          </p:cNvSpPr>
          <p:nvPr/>
        </p:nvSpPr>
        <p:spPr bwMode="auto">
          <a:xfrm>
            <a:off x="1692275"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Biogas Vendor</a:t>
            </a:r>
          </a:p>
          <a:p>
            <a:pPr marL="342900" indent="-342900" algn="ctr" fontAlgn="b"/>
            <a:r>
              <a:rPr lang="en-US" sz="1400">
                <a:latin typeface="Futura Lt BT" pitchFamily="34" charset="0"/>
                <a:ea typeface="Futura Lt BT" pitchFamily="34" charset="0"/>
                <a:cs typeface="Arial" pitchFamily="34" charset="0"/>
              </a:rPr>
              <a:t>(Installer)</a:t>
            </a:r>
          </a:p>
        </p:txBody>
      </p:sp>
      <p:sp>
        <p:nvSpPr>
          <p:cNvPr id="101407" name="Rectangle 168"/>
          <p:cNvSpPr>
            <a:spLocks noChangeArrowheads="1"/>
          </p:cNvSpPr>
          <p:nvPr/>
        </p:nvSpPr>
        <p:spPr bwMode="auto">
          <a:xfrm>
            <a:off x="3276600" y="4797425"/>
            <a:ext cx="1081088"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Installments</a:t>
            </a:r>
            <a:endParaRPr lang="en-US" sz="1400">
              <a:latin typeface="Futura Lt BT" pitchFamily="34" charset="0"/>
              <a:ea typeface="Futura Lt BT" pitchFamily="34" charset="0"/>
              <a:cs typeface="Arial" pitchFamily="34" charset="0"/>
            </a:endParaRPr>
          </a:p>
        </p:txBody>
      </p:sp>
      <p:sp>
        <p:nvSpPr>
          <p:cNvPr id="101408" name="Rectangle 154"/>
          <p:cNvSpPr>
            <a:spLocks noChangeArrowheads="1"/>
          </p:cNvSpPr>
          <p:nvPr/>
        </p:nvSpPr>
        <p:spPr bwMode="auto">
          <a:xfrm>
            <a:off x="5651500" y="27813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Clean Development</a:t>
            </a:r>
          </a:p>
          <a:p>
            <a:pPr marL="342900" indent="-342900" algn="ctr" fontAlgn="b"/>
            <a:r>
              <a:rPr lang="en-US" sz="1400">
                <a:latin typeface="Futura Lt BT" pitchFamily="34" charset="0"/>
                <a:ea typeface="Futura Lt BT" pitchFamily="34" charset="0"/>
                <a:cs typeface="Arial" pitchFamily="34" charset="0"/>
              </a:rPr>
              <a:t>Bank</a:t>
            </a:r>
          </a:p>
        </p:txBody>
      </p:sp>
      <p:sp>
        <p:nvSpPr>
          <p:cNvPr id="101409" name="Rectangle 171"/>
          <p:cNvSpPr>
            <a:spLocks noChangeArrowheads="1"/>
          </p:cNvSpPr>
          <p:nvPr/>
        </p:nvSpPr>
        <p:spPr bwMode="auto">
          <a:xfrm>
            <a:off x="6659563" y="2319338"/>
            <a:ext cx="208915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Deprived Sector Lending</a:t>
            </a:r>
            <a:endParaRPr lang="en-US" sz="1400">
              <a:latin typeface="Futura Lt BT" pitchFamily="34" charset="0"/>
              <a:ea typeface="Futura Lt BT" pitchFamily="34" charset="0"/>
              <a:cs typeface="Arial" pitchFamily="34" charset="0"/>
            </a:endParaRPr>
          </a:p>
        </p:txBody>
      </p:sp>
      <p:sp>
        <p:nvSpPr>
          <p:cNvPr id="101410" name="Line 170"/>
          <p:cNvSpPr>
            <a:spLocks noChangeShapeType="1"/>
          </p:cNvSpPr>
          <p:nvPr/>
        </p:nvSpPr>
        <p:spPr bwMode="auto">
          <a:xfrm>
            <a:off x="6659563" y="2205038"/>
            <a:ext cx="0" cy="576262"/>
          </a:xfrm>
          <a:prstGeom prst="line">
            <a:avLst/>
          </a:prstGeom>
          <a:noFill/>
          <a:ln w="28575">
            <a:solidFill>
              <a:srgbClr val="A50021"/>
            </a:solidFill>
            <a:prstDash val="sysDot"/>
            <a:round/>
            <a:headEnd/>
            <a:tailEnd type="triangle" w="med" len="med"/>
          </a:ln>
        </p:spPr>
        <p:txBody>
          <a:bodyPr/>
          <a:lstStyle/>
          <a:p>
            <a:endParaRPr lang="en-US"/>
          </a:p>
        </p:txBody>
      </p:sp>
      <p:sp>
        <p:nvSpPr>
          <p:cNvPr id="101411" name="Rectangle 169"/>
          <p:cNvSpPr>
            <a:spLocks noChangeArrowheads="1"/>
          </p:cNvSpPr>
          <p:nvPr/>
        </p:nvSpPr>
        <p:spPr bwMode="auto">
          <a:xfrm>
            <a:off x="5651500" y="162877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Government</a:t>
            </a:r>
          </a:p>
        </p:txBody>
      </p:sp>
      <p:sp>
        <p:nvSpPr>
          <p:cNvPr id="101412" name="Line 167"/>
          <p:cNvSpPr>
            <a:spLocks noChangeShapeType="1"/>
          </p:cNvSpPr>
          <p:nvPr/>
        </p:nvSpPr>
        <p:spPr bwMode="auto">
          <a:xfrm rot="10800000">
            <a:off x="3276600" y="4652963"/>
            <a:ext cx="0" cy="576262"/>
          </a:xfrm>
          <a:prstGeom prst="line">
            <a:avLst/>
          </a:prstGeom>
          <a:noFill/>
          <a:ln w="28575">
            <a:solidFill>
              <a:srgbClr val="A5002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426" name="Group 32"/>
          <p:cNvGrpSpPr>
            <a:grpSpLocks/>
          </p:cNvGrpSpPr>
          <p:nvPr/>
        </p:nvGrpSpPr>
        <p:grpSpPr bwMode="auto">
          <a:xfrm>
            <a:off x="250825" y="1287463"/>
            <a:ext cx="8497888" cy="4878387"/>
            <a:chOff x="158" y="811"/>
            <a:chExt cx="5353" cy="3073"/>
          </a:xfrm>
        </p:grpSpPr>
        <p:sp>
          <p:nvSpPr>
            <p:cNvPr id="103427" name="Rectangle 33"/>
            <p:cNvSpPr>
              <a:spLocks noChangeArrowheads="1"/>
            </p:cNvSpPr>
            <p:nvPr/>
          </p:nvSpPr>
          <p:spPr bwMode="auto">
            <a:xfrm>
              <a:off x="158" y="1582"/>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Intermediate</a:t>
              </a:r>
            </a:p>
            <a:p>
              <a:pPr marL="342900" indent="-342900" fontAlgn="ctr"/>
              <a:r>
                <a:rPr lang="en-US" sz="1400">
                  <a:solidFill>
                    <a:srgbClr val="FFFFFF"/>
                  </a:solidFill>
                  <a:latin typeface="Futura Lt BT" pitchFamily="34" charset="0"/>
                  <a:ea typeface="Futura Lt BT" pitchFamily="34" charset="0"/>
                  <a:cs typeface="Arial" pitchFamily="34" charset="0"/>
                </a:rPr>
                <a:t>Financial Level</a:t>
              </a:r>
            </a:p>
            <a:p>
              <a:pPr marL="342900" indent="-342900" fontAlgn="ctr"/>
              <a:r>
                <a:rPr lang="en-US" sz="1400">
                  <a:solidFill>
                    <a:srgbClr val="FFFFFF"/>
                  </a:solidFill>
                  <a:latin typeface="Futura Lt BT" pitchFamily="34" charset="0"/>
                  <a:ea typeface="Futura Lt BT" pitchFamily="34" charset="0"/>
                  <a:cs typeface="Arial" pitchFamily="34" charset="0"/>
                </a:rPr>
                <a:t>(meso)</a:t>
              </a:r>
            </a:p>
          </p:txBody>
        </p:sp>
        <p:sp>
          <p:nvSpPr>
            <p:cNvPr id="103428" name="Rectangle 34"/>
            <p:cNvSpPr>
              <a:spLocks noChangeArrowheads="1"/>
            </p:cNvSpPr>
            <p:nvPr/>
          </p:nvSpPr>
          <p:spPr bwMode="auto">
            <a:xfrm>
              <a:off x="158" y="2353"/>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Service</a:t>
              </a:r>
            </a:p>
            <a:p>
              <a:pPr marL="342900" indent="-342900" fontAlgn="ctr"/>
              <a:r>
                <a:rPr lang="en-US" sz="1400">
                  <a:solidFill>
                    <a:srgbClr val="FFFFFF"/>
                  </a:solidFill>
                  <a:latin typeface="Futura Lt BT" pitchFamily="34" charset="0"/>
                  <a:ea typeface="Futura Lt BT" pitchFamily="34" charset="0"/>
                  <a:cs typeface="Arial" pitchFamily="34" charset="0"/>
                </a:rPr>
                <a:t>Provider</a:t>
              </a:r>
            </a:p>
            <a:p>
              <a:pPr marL="342900" indent="-342900" fontAlgn="ctr"/>
              <a:r>
                <a:rPr lang="en-US" sz="1400">
                  <a:solidFill>
                    <a:srgbClr val="FFFFFF"/>
                  </a:solidFill>
                  <a:latin typeface="Futura Lt BT" pitchFamily="34" charset="0"/>
                  <a:ea typeface="Futura Lt BT" pitchFamily="34" charset="0"/>
                  <a:cs typeface="Arial" pitchFamily="34" charset="0"/>
                </a:rPr>
                <a:t>(local)</a:t>
              </a:r>
            </a:p>
          </p:txBody>
        </p:sp>
        <p:sp>
          <p:nvSpPr>
            <p:cNvPr id="103429" name="Rectangle 35"/>
            <p:cNvSpPr>
              <a:spLocks noChangeArrowheads="1"/>
            </p:cNvSpPr>
            <p:nvPr/>
          </p:nvSpPr>
          <p:spPr bwMode="auto">
            <a:xfrm>
              <a:off x="158" y="3124"/>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End-User</a:t>
              </a:r>
            </a:p>
            <a:p>
              <a:pPr marL="342900" indent="-342900" fontAlgn="ctr"/>
              <a:r>
                <a:rPr lang="en-US" sz="1400">
                  <a:solidFill>
                    <a:srgbClr val="FFFFFF"/>
                  </a:solidFill>
                  <a:latin typeface="Futura Lt BT" pitchFamily="34" charset="0"/>
                  <a:ea typeface="Futura Lt BT" pitchFamily="34" charset="0"/>
                  <a:cs typeface="Arial" pitchFamily="34" charset="0"/>
                </a:rPr>
                <a:t>(micro)</a:t>
              </a:r>
            </a:p>
          </p:txBody>
        </p:sp>
        <p:sp>
          <p:nvSpPr>
            <p:cNvPr id="103430" name="Rectangle 36"/>
            <p:cNvSpPr>
              <a:spLocks noChangeArrowheads="1"/>
            </p:cNvSpPr>
            <p:nvPr/>
          </p:nvSpPr>
          <p:spPr bwMode="auto">
            <a:xfrm>
              <a:off x="158" y="811"/>
              <a:ext cx="5353" cy="760"/>
            </a:xfrm>
            <a:prstGeom prst="rect">
              <a:avLst/>
            </a:prstGeom>
            <a:solidFill>
              <a:srgbClr val="C0C0C0"/>
            </a:solidFill>
            <a:ln w="9525">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Governmental</a:t>
              </a:r>
            </a:p>
            <a:p>
              <a:pPr marL="342900" indent="-342900" fontAlgn="ctr"/>
              <a:r>
                <a:rPr lang="en-US" sz="1400">
                  <a:solidFill>
                    <a:srgbClr val="FFFFFF"/>
                  </a:solidFill>
                  <a:latin typeface="Futura Lt BT" pitchFamily="34" charset="0"/>
                  <a:ea typeface="Futura Lt BT" pitchFamily="34" charset="0"/>
                  <a:cs typeface="Arial" pitchFamily="34" charset="0"/>
                </a:rPr>
                <a:t>Donor- Level</a:t>
              </a:r>
            </a:p>
            <a:p>
              <a:pPr marL="342900" indent="-342900" fontAlgn="ctr"/>
              <a:r>
                <a:rPr lang="en-US" sz="1400">
                  <a:solidFill>
                    <a:srgbClr val="FFFFFF"/>
                  </a:solidFill>
                  <a:latin typeface="Futura Lt BT" pitchFamily="34" charset="0"/>
                  <a:ea typeface="Futura Lt BT" pitchFamily="34" charset="0"/>
                  <a:cs typeface="Arial" pitchFamily="34" charset="0"/>
                </a:rPr>
                <a:t>(macro)</a:t>
              </a:r>
              <a:endParaRPr lang="en-US" sz="1400">
                <a:latin typeface="Futura Lt BT" pitchFamily="34" charset="0"/>
                <a:ea typeface="Futura Lt BT" pitchFamily="34" charset="0"/>
                <a:cs typeface="Arial" pitchFamily="34" charset="0"/>
              </a:endParaRPr>
            </a:p>
          </p:txBody>
        </p:sp>
      </p:grpSp>
      <p:sp>
        <p:nvSpPr>
          <p:cNvPr id="103431" name="Rectangle 236"/>
          <p:cNvSpPr>
            <a:spLocks noGrp="1" noChangeArrowheads="1"/>
          </p:cNvSpPr>
          <p:nvPr>
            <p:ph type="title" sz="quarter" idx="4294967295"/>
          </p:nvPr>
        </p:nvSpPr>
        <p:spPr/>
        <p:txBody>
          <a:bodyPr/>
          <a:lstStyle/>
          <a:p>
            <a:pPr algn="l" eaLnBrk="1" hangingPunct="1"/>
            <a:r>
              <a:rPr lang="en-US" b="1" smtClean="0">
                <a:solidFill>
                  <a:schemeClr val="tx1"/>
                </a:solidFill>
                <a:latin typeface="Futura Lt BT" pitchFamily="34" charset="0"/>
              </a:rPr>
              <a:t>Clean Development Bank – SHS Wholesale Model</a:t>
            </a:r>
          </a:p>
        </p:txBody>
      </p:sp>
      <p:sp>
        <p:nvSpPr>
          <p:cNvPr id="103432" name="Rectangle 4"/>
          <p:cNvSpPr>
            <a:spLocks noChangeArrowheads="1"/>
          </p:cNvSpPr>
          <p:nvPr/>
        </p:nvSpPr>
        <p:spPr bwMode="auto">
          <a:xfrm>
            <a:off x="3849688" y="1287463"/>
            <a:ext cx="73025" cy="712787"/>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3433" name="Rectangle 5"/>
          <p:cNvSpPr>
            <a:spLocks noChangeArrowheads="1"/>
          </p:cNvSpPr>
          <p:nvPr/>
        </p:nvSpPr>
        <p:spPr bwMode="auto">
          <a:xfrm>
            <a:off x="2589213" y="2908300"/>
            <a:ext cx="21986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Subsidy after Installation</a:t>
            </a:r>
            <a:endParaRPr lang="en-US" sz="1400">
              <a:latin typeface="Futura Lt BT" pitchFamily="34" charset="0"/>
              <a:ea typeface="Futura Lt BT" pitchFamily="34" charset="0"/>
              <a:cs typeface="Arial" pitchFamily="34" charset="0"/>
            </a:endParaRPr>
          </a:p>
        </p:txBody>
      </p:sp>
      <p:sp>
        <p:nvSpPr>
          <p:cNvPr id="103434" name="Rectangle 6"/>
          <p:cNvSpPr>
            <a:spLocks noChangeArrowheads="1"/>
          </p:cNvSpPr>
          <p:nvPr/>
        </p:nvSpPr>
        <p:spPr bwMode="auto">
          <a:xfrm>
            <a:off x="6121400" y="1287463"/>
            <a:ext cx="73025" cy="712787"/>
          </a:xfrm>
          <a:prstGeom prst="rect">
            <a:avLst/>
          </a:prstGeom>
          <a:noFill/>
          <a:ln w="9525">
            <a:noFill/>
            <a:miter lim="800000"/>
            <a:headEnd/>
            <a:tailEnd/>
          </a:ln>
        </p:spPr>
        <p:txBody>
          <a:bodyPr lIns="0" tIns="0" rIns="0" bIns="0" anchor="ctr"/>
          <a:lstStyle/>
          <a:p>
            <a:pPr marL="342900" indent="-342900" algn="ctr" fontAlgn="ctr"/>
            <a:r>
              <a:rPr lang="en-US" sz="1600">
                <a:solidFill>
                  <a:srgbClr val="FFFFFF"/>
                </a:solidFill>
                <a:latin typeface="Futura Lt BT" pitchFamily="34" charset="0"/>
                <a:ea typeface="Futura Lt BT" pitchFamily="34" charset="0"/>
                <a:cs typeface="Arial" pitchFamily="34" charset="0"/>
              </a:rPr>
              <a:t> </a:t>
            </a:r>
            <a:endParaRPr lang="en-US" sz="1600">
              <a:latin typeface="Futura Lt BT" pitchFamily="34" charset="0"/>
              <a:ea typeface="Futura Lt BT" pitchFamily="34" charset="0"/>
              <a:cs typeface="Arial" pitchFamily="34" charset="0"/>
            </a:endParaRPr>
          </a:p>
        </p:txBody>
      </p:sp>
      <p:sp>
        <p:nvSpPr>
          <p:cNvPr id="103435" name="Rectangle 7"/>
          <p:cNvSpPr>
            <a:spLocks noChangeArrowheads="1"/>
          </p:cNvSpPr>
          <p:nvPr/>
        </p:nvSpPr>
        <p:spPr bwMode="auto">
          <a:xfrm>
            <a:off x="395288" y="2000250"/>
            <a:ext cx="1430337" cy="60325"/>
          </a:xfrm>
          <a:prstGeom prst="rect">
            <a:avLst/>
          </a:prstGeom>
          <a:noFill/>
          <a:ln w="9525">
            <a:noFill/>
            <a:miter lim="800000"/>
            <a:headEnd/>
            <a:tailEnd/>
          </a:ln>
        </p:spPr>
        <p:txBody>
          <a:bodyPr lIns="0" tIns="0" rIns="0" bIns="0" anchor="ctr"/>
          <a:lstStyle/>
          <a:p>
            <a:pPr>
              <a:spcBef>
                <a:spcPct val="20000"/>
              </a:spcBef>
            </a:pPr>
            <a:endParaRPr lang="en-US" sz="400">
              <a:latin typeface="Futura Lt BT" pitchFamily="34" charset="0"/>
            </a:endParaRPr>
          </a:p>
        </p:txBody>
      </p:sp>
      <p:sp>
        <p:nvSpPr>
          <p:cNvPr id="103436" name="Rectangle 8"/>
          <p:cNvSpPr>
            <a:spLocks noChangeArrowheads="1"/>
          </p:cNvSpPr>
          <p:nvPr/>
        </p:nvSpPr>
        <p:spPr bwMode="auto">
          <a:xfrm>
            <a:off x="1825625" y="2000250"/>
            <a:ext cx="52388"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3437" name="Rectangle 9"/>
          <p:cNvSpPr>
            <a:spLocks noChangeArrowheads="1"/>
          </p:cNvSpPr>
          <p:nvPr/>
        </p:nvSpPr>
        <p:spPr bwMode="auto">
          <a:xfrm>
            <a:off x="1878013" y="2000250"/>
            <a:ext cx="197167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3438" name="Rectangle 10"/>
          <p:cNvSpPr>
            <a:spLocks noChangeArrowheads="1"/>
          </p:cNvSpPr>
          <p:nvPr/>
        </p:nvSpPr>
        <p:spPr bwMode="auto">
          <a:xfrm>
            <a:off x="3849688" y="2000250"/>
            <a:ext cx="7302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3439" name="Rectangle 11"/>
          <p:cNvSpPr>
            <a:spLocks noChangeArrowheads="1"/>
          </p:cNvSpPr>
          <p:nvPr/>
        </p:nvSpPr>
        <p:spPr bwMode="auto">
          <a:xfrm>
            <a:off x="3922713" y="2000250"/>
            <a:ext cx="2198687"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103440" name="Rectangle 12"/>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103441" name="Line 13"/>
          <p:cNvSpPr>
            <a:spLocks noChangeShapeType="1"/>
          </p:cNvSpPr>
          <p:nvPr/>
        </p:nvSpPr>
        <p:spPr bwMode="auto">
          <a:xfrm>
            <a:off x="2589213" y="2276475"/>
            <a:ext cx="0" cy="1800225"/>
          </a:xfrm>
          <a:prstGeom prst="line">
            <a:avLst/>
          </a:prstGeom>
          <a:noFill/>
          <a:ln w="28575">
            <a:solidFill>
              <a:srgbClr val="A50021"/>
            </a:solidFill>
            <a:round/>
            <a:headEnd/>
            <a:tailEnd type="triangle" w="med" len="med"/>
          </a:ln>
        </p:spPr>
        <p:txBody>
          <a:bodyPr/>
          <a:lstStyle/>
          <a:p>
            <a:endParaRPr lang="en-US"/>
          </a:p>
        </p:txBody>
      </p:sp>
      <p:sp>
        <p:nvSpPr>
          <p:cNvPr id="103442" name="Rectangle 16"/>
          <p:cNvSpPr>
            <a:spLocks noChangeArrowheads="1"/>
          </p:cNvSpPr>
          <p:nvPr/>
        </p:nvSpPr>
        <p:spPr bwMode="auto">
          <a:xfrm>
            <a:off x="1692275"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103443" name="Rectangle 18"/>
          <p:cNvSpPr>
            <a:spLocks noChangeArrowheads="1"/>
          </p:cNvSpPr>
          <p:nvPr/>
        </p:nvSpPr>
        <p:spPr bwMode="auto">
          <a:xfrm>
            <a:off x="5637213" y="3630613"/>
            <a:ext cx="2822575" cy="360362"/>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Wholesale Loan (Zero Bonds)</a:t>
            </a:r>
          </a:p>
        </p:txBody>
      </p:sp>
      <p:sp>
        <p:nvSpPr>
          <p:cNvPr id="103444" name="AutoShape 19"/>
          <p:cNvSpPr>
            <a:spLocks noChangeArrowheads="1"/>
          </p:cNvSpPr>
          <p:nvPr/>
        </p:nvSpPr>
        <p:spPr bwMode="auto">
          <a:xfrm rot="10800000" flipV="1">
            <a:off x="4098925" y="3616325"/>
            <a:ext cx="1584325"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103445" name="Line 20"/>
          <p:cNvSpPr>
            <a:spLocks noChangeShapeType="1"/>
          </p:cNvSpPr>
          <p:nvPr/>
        </p:nvSpPr>
        <p:spPr bwMode="auto">
          <a:xfrm flipH="1">
            <a:off x="3635375" y="3357563"/>
            <a:ext cx="3168650" cy="719137"/>
          </a:xfrm>
          <a:prstGeom prst="line">
            <a:avLst/>
          </a:prstGeom>
          <a:noFill/>
          <a:ln w="28575">
            <a:solidFill>
              <a:srgbClr val="A50021"/>
            </a:solidFill>
            <a:round/>
            <a:headEnd/>
            <a:tailEnd type="triangle" w="med" len="med"/>
          </a:ln>
        </p:spPr>
        <p:txBody>
          <a:bodyPr/>
          <a:lstStyle/>
          <a:p>
            <a:endParaRPr lang="en-US"/>
          </a:p>
        </p:txBody>
      </p:sp>
      <p:sp>
        <p:nvSpPr>
          <p:cNvPr id="103446" name="Rectangle 23"/>
          <p:cNvSpPr>
            <a:spLocks noChangeArrowheads="1"/>
          </p:cNvSpPr>
          <p:nvPr/>
        </p:nvSpPr>
        <p:spPr bwMode="auto">
          <a:xfrm>
            <a:off x="1979613" y="4797425"/>
            <a:ext cx="504825"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SHS</a:t>
            </a:r>
            <a:endParaRPr lang="en-US" sz="1400">
              <a:latin typeface="Futura Lt BT" pitchFamily="34" charset="0"/>
              <a:ea typeface="Futura Lt BT" pitchFamily="34" charset="0"/>
              <a:cs typeface="Arial" pitchFamily="34" charset="0"/>
            </a:endParaRPr>
          </a:p>
        </p:txBody>
      </p:sp>
      <p:sp>
        <p:nvSpPr>
          <p:cNvPr id="103447" name="Line 24"/>
          <p:cNvSpPr>
            <a:spLocks noChangeShapeType="1"/>
          </p:cNvSpPr>
          <p:nvPr/>
        </p:nvSpPr>
        <p:spPr bwMode="auto">
          <a:xfrm>
            <a:off x="1979613" y="4652963"/>
            <a:ext cx="0" cy="576262"/>
          </a:xfrm>
          <a:prstGeom prst="line">
            <a:avLst/>
          </a:prstGeom>
          <a:noFill/>
          <a:ln w="28575">
            <a:solidFill>
              <a:srgbClr val="A50021"/>
            </a:solidFill>
            <a:round/>
            <a:headEnd/>
            <a:tailEnd type="triangle" w="med" len="med"/>
          </a:ln>
        </p:spPr>
        <p:txBody>
          <a:bodyPr/>
          <a:lstStyle/>
          <a:p>
            <a:endParaRPr lang="en-US"/>
          </a:p>
        </p:txBody>
      </p:sp>
      <p:sp>
        <p:nvSpPr>
          <p:cNvPr id="103448" name="Rectangle 25"/>
          <p:cNvSpPr>
            <a:spLocks noChangeArrowheads="1"/>
          </p:cNvSpPr>
          <p:nvPr/>
        </p:nvSpPr>
        <p:spPr bwMode="auto">
          <a:xfrm>
            <a:off x="1692275"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Sola Home Systems</a:t>
            </a:r>
          </a:p>
          <a:p>
            <a:pPr marL="342900" indent="-342900" algn="ctr" fontAlgn="b"/>
            <a:r>
              <a:rPr lang="en-US" sz="1400">
                <a:latin typeface="Futura Lt BT" pitchFamily="34" charset="0"/>
                <a:ea typeface="Futura Lt BT" pitchFamily="34" charset="0"/>
                <a:cs typeface="Arial" pitchFamily="34" charset="0"/>
              </a:rPr>
              <a:t>(Installer)</a:t>
            </a:r>
          </a:p>
        </p:txBody>
      </p:sp>
      <p:sp>
        <p:nvSpPr>
          <p:cNvPr id="103449" name="Rectangle 26"/>
          <p:cNvSpPr>
            <a:spLocks noChangeArrowheads="1"/>
          </p:cNvSpPr>
          <p:nvPr/>
        </p:nvSpPr>
        <p:spPr bwMode="auto">
          <a:xfrm>
            <a:off x="2987675" y="4797425"/>
            <a:ext cx="64770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Cash</a:t>
            </a:r>
            <a:endParaRPr lang="en-US" sz="1400">
              <a:latin typeface="Futura Lt BT" pitchFamily="34" charset="0"/>
              <a:ea typeface="Futura Lt BT" pitchFamily="34" charset="0"/>
              <a:cs typeface="Arial" pitchFamily="34" charset="0"/>
            </a:endParaRPr>
          </a:p>
        </p:txBody>
      </p:sp>
      <p:sp>
        <p:nvSpPr>
          <p:cNvPr id="103450" name="Rectangle 27"/>
          <p:cNvSpPr>
            <a:spLocks noChangeArrowheads="1"/>
          </p:cNvSpPr>
          <p:nvPr/>
        </p:nvSpPr>
        <p:spPr bwMode="auto">
          <a:xfrm>
            <a:off x="5651500" y="27813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Clean Development</a:t>
            </a:r>
          </a:p>
          <a:p>
            <a:pPr marL="342900" indent="-342900" algn="ctr" fontAlgn="b"/>
            <a:r>
              <a:rPr lang="en-US" sz="1400">
                <a:latin typeface="Futura Lt BT" pitchFamily="34" charset="0"/>
                <a:ea typeface="Futura Lt BT" pitchFamily="34" charset="0"/>
                <a:cs typeface="Arial" pitchFamily="34" charset="0"/>
              </a:rPr>
              <a:t>Bank</a:t>
            </a:r>
          </a:p>
        </p:txBody>
      </p:sp>
      <p:sp>
        <p:nvSpPr>
          <p:cNvPr id="103451" name="Rectangle 28"/>
          <p:cNvSpPr>
            <a:spLocks noChangeArrowheads="1"/>
          </p:cNvSpPr>
          <p:nvPr/>
        </p:nvSpPr>
        <p:spPr bwMode="auto">
          <a:xfrm>
            <a:off x="6659563" y="2319338"/>
            <a:ext cx="208915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Deprived Sector Lending</a:t>
            </a:r>
            <a:endParaRPr lang="en-US" sz="1400">
              <a:latin typeface="Futura Lt BT" pitchFamily="34" charset="0"/>
              <a:ea typeface="Futura Lt BT" pitchFamily="34" charset="0"/>
              <a:cs typeface="Arial" pitchFamily="34" charset="0"/>
            </a:endParaRPr>
          </a:p>
        </p:txBody>
      </p:sp>
      <p:sp>
        <p:nvSpPr>
          <p:cNvPr id="103452" name="Line 29"/>
          <p:cNvSpPr>
            <a:spLocks noChangeShapeType="1"/>
          </p:cNvSpPr>
          <p:nvPr/>
        </p:nvSpPr>
        <p:spPr bwMode="auto">
          <a:xfrm>
            <a:off x="6659563" y="2205038"/>
            <a:ext cx="0" cy="576262"/>
          </a:xfrm>
          <a:prstGeom prst="line">
            <a:avLst/>
          </a:prstGeom>
          <a:noFill/>
          <a:ln w="28575">
            <a:solidFill>
              <a:srgbClr val="A50021"/>
            </a:solidFill>
            <a:prstDash val="sysDot"/>
            <a:round/>
            <a:headEnd/>
            <a:tailEnd type="triangle" w="med" len="med"/>
          </a:ln>
        </p:spPr>
        <p:txBody>
          <a:bodyPr/>
          <a:lstStyle/>
          <a:p>
            <a:endParaRPr lang="en-US"/>
          </a:p>
        </p:txBody>
      </p:sp>
      <p:sp>
        <p:nvSpPr>
          <p:cNvPr id="103453" name="Rectangle 30"/>
          <p:cNvSpPr>
            <a:spLocks noChangeArrowheads="1"/>
          </p:cNvSpPr>
          <p:nvPr/>
        </p:nvSpPr>
        <p:spPr bwMode="auto">
          <a:xfrm>
            <a:off x="5651500" y="162877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Government</a:t>
            </a:r>
          </a:p>
        </p:txBody>
      </p:sp>
      <p:sp>
        <p:nvSpPr>
          <p:cNvPr id="103454" name="Line 31"/>
          <p:cNvSpPr>
            <a:spLocks noChangeShapeType="1"/>
          </p:cNvSpPr>
          <p:nvPr/>
        </p:nvSpPr>
        <p:spPr bwMode="auto">
          <a:xfrm rot="10800000">
            <a:off x="2987675" y="4652963"/>
            <a:ext cx="0" cy="576262"/>
          </a:xfrm>
          <a:prstGeom prst="line">
            <a:avLst/>
          </a:prstGeom>
          <a:noFill/>
          <a:ln w="28575">
            <a:solidFill>
              <a:srgbClr val="A5002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172"/>
          <p:cNvGrpSpPr>
            <a:grpSpLocks/>
          </p:cNvGrpSpPr>
          <p:nvPr/>
        </p:nvGrpSpPr>
        <p:grpSpPr bwMode="auto">
          <a:xfrm>
            <a:off x="250825" y="1268413"/>
            <a:ext cx="8497888" cy="4878387"/>
            <a:chOff x="158" y="811"/>
            <a:chExt cx="5353" cy="3073"/>
          </a:xfrm>
        </p:grpSpPr>
        <p:sp>
          <p:nvSpPr>
            <p:cNvPr id="37921" name="Rectangle 173"/>
            <p:cNvSpPr>
              <a:spLocks noChangeArrowheads="1"/>
            </p:cNvSpPr>
            <p:nvPr/>
          </p:nvSpPr>
          <p:spPr bwMode="auto">
            <a:xfrm>
              <a:off x="158" y="1582"/>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Intermediate</a:t>
              </a:r>
            </a:p>
            <a:p>
              <a:pPr marL="342900" indent="-342900" fontAlgn="ctr"/>
              <a:r>
                <a:rPr lang="en-US" sz="1400">
                  <a:solidFill>
                    <a:srgbClr val="FFFFFF"/>
                  </a:solidFill>
                  <a:latin typeface="Futura Lt BT" pitchFamily="34" charset="0"/>
                  <a:ea typeface="Futura Lt BT" pitchFamily="34" charset="0"/>
                  <a:cs typeface="Arial" pitchFamily="34" charset="0"/>
                </a:rPr>
                <a:t>Financial Level</a:t>
              </a:r>
            </a:p>
            <a:p>
              <a:pPr marL="342900" indent="-342900" fontAlgn="ctr"/>
              <a:r>
                <a:rPr lang="en-US" sz="1400">
                  <a:solidFill>
                    <a:srgbClr val="FFFFFF"/>
                  </a:solidFill>
                  <a:latin typeface="Futura Lt BT" pitchFamily="34" charset="0"/>
                  <a:ea typeface="Futura Lt BT" pitchFamily="34" charset="0"/>
                  <a:cs typeface="Arial" pitchFamily="34" charset="0"/>
                </a:rPr>
                <a:t>(meso)</a:t>
              </a:r>
            </a:p>
          </p:txBody>
        </p:sp>
        <p:sp>
          <p:nvSpPr>
            <p:cNvPr id="37922" name="Rectangle 174"/>
            <p:cNvSpPr>
              <a:spLocks noChangeArrowheads="1"/>
            </p:cNvSpPr>
            <p:nvPr/>
          </p:nvSpPr>
          <p:spPr bwMode="auto">
            <a:xfrm>
              <a:off x="158" y="2353"/>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Service</a:t>
              </a:r>
            </a:p>
            <a:p>
              <a:pPr marL="342900" indent="-342900" fontAlgn="ctr"/>
              <a:r>
                <a:rPr lang="en-US" sz="1400">
                  <a:solidFill>
                    <a:srgbClr val="FFFFFF"/>
                  </a:solidFill>
                  <a:latin typeface="Futura Lt BT" pitchFamily="34" charset="0"/>
                  <a:ea typeface="Futura Lt BT" pitchFamily="34" charset="0"/>
                  <a:cs typeface="Arial" pitchFamily="34" charset="0"/>
                </a:rPr>
                <a:t>Provider</a:t>
              </a:r>
            </a:p>
            <a:p>
              <a:pPr marL="342900" indent="-342900" fontAlgn="ctr"/>
              <a:r>
                <a:rPr lang="en-US" sz="1400">
                  <a:solidFill>
                    <a:srgbClr val="FFFFFF"/>
                  </a:solidFill>
                  <a:latin typeface="Futura Lt BT" pitchFamily="34" charset="0"/>
                  <a:ea typeface="Futura Lt BT" pitchFamily="34" charset="0"/>
                  <a:cs typeface="Arial" pitchFamily="34" charset="0"/>
                </a:rPr>
                <a:t>(local)</a:t>
              </a:r>
            </a:p>
          </p:txBody>
        </p:sp>
        <p:sp>
          <p:nvSpPr>
            <p:cNvPr id="37923" name="Rectangle 175"/>
            <p:cNvSpPr>
              <a:spLocks noChangeArrowheads="1"/>
            </p:cNvSpPr>
            <p:nvPr/>
          </p:nvSpPr>
          <p:spPr bwMode="auto">
            <a:xfrm>
              <a:off x="158" y="3124"/>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End-User</a:t>
              </a:r>
            </a:p>
            <a:p>
              <a:pPr marL="342900" indent="-342900" fontAlgn="ctr"/>
              <a:r>
                <a:rPr lang="en-US" sz="1400">
                  <a:solidFill>
                    <a:srgbClr val="FFFFFF"/>
                  </a:solidFill>
                  <a:latin typeface="Futura Lt BT" pitchFamily="34" charset="0"/>
                  <a:ea typeface="Futura Lt BT" pitchFamily="34" charset="0"/>
                  <a:cs typeface="Arial" pitchFamily="34" charset="0"/>
                </a:rPr>
                <a:t>(micro)</a:t>
              </a:r>
            </a:p>
          </p:txBody>
        </p:sp>
        <p:sp>
          <p:nvSpPr>
            <p:cNvPr id="37924" name="Rectangle 176"/>
            <p:cNvSpPr>
              <a:spLocks noChangeArrowheads="1"/>
            </p:cNvSpPr>
            <p:nvPr/>
          </p:nvSpPr>
          <p:spPr bwMode="auto">
            <a:xfrm>
              <a:off x="158" y="811"/>
              <a:ext cx="5353" cy="760"/>
            </a:xfrm>
            <a:prstGeom prst="rect">
              <a:avLst/>
            </a:prstGeom>
            <a:solidFill>
              <a:srgbClr val="C0C0C0"/>
            </a:solidFill>
            <a:ln w="9525">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Governmental</a:t>
              </a:r>
            </a:p>
            <a:p>
              <a:pPr marL="342900" indent="-342900" fontAlgn="ctr"/>
              <a:r>
                <a:rPr lang="en-US" sz="1400">
                  <a:solidFill>
                    <a:srgbClr val="FFFFFF"/>
                  </a:solidFill>
                  <a:latin typeface="Futura Lt BT" pitchFamily="34" charset="0"/>
                  <a:ea typeface="Futura Lt BT" pitchFamily="34" charset="0"/>
                  <a:cs typeface="Arial" pitchFamily="34" charset="0"/>
                </a:rPr>
                <a:t>Donor- Level</a:t>
              </a:r>
            </a:p>
            <a:p>
              <a:pPr marL="342900" indent="-342900" fontAlgn="ctr"/>
              <a:r>
                <a:rPr lang="en-US" sz="1400">
                  <a:solidFill>
                    <a:srgbClr val="FFFFFF"/>
                  </a:solidFill>
                  <a:latin typeface="Futura Lt BT" pitchFamily="34" charset="0"/>
                  <a:ea typeface="Futura Lt BT" pitchFamily="34" charset="0"/>
                  <a:cs typeface="Arial" pitchFamily="34" charset="0"/>
                </a:rPr>
                <a:t>(macro)</a:t>
              </a:r>
              <a:endParaRPr lang="en-US" sz="1400">
                <a:latin typeface="Futura Lt BT" pitchFamily="34" charset="0"/>
                <a:ea typeface="Futura Lt BT" pitchFamily="34" charset="0"/>
                <a:cs typeface="Arial" pitchFamily="34" charset="0"/>
              </a:endParaRPr>
            </a:p>
          </p:txBody>
        </p:sp>
      </p:grpSp>
      <p:sp>
        <p:nvSpPr>
          <p:cNvPr id="37891" name="Rectangle 236"/>
          <p:cNvSpPr>
            <a:spLocks noGrp="1" noChangeArrowheads="1"/>
          </p:cNvSpPr>
          <p:nvPr>
            <p:ph type="title" sz="quarter" idx="4294967295"/>
          </p:nvPr>
        </p:nvSpPr>
        <p:spPr/>
        <p:txBody>
          <a:bodyPr/>
          <a:lstStyle/>
          <a:p>
            <a:pPr algn="l" eaLnBrk="1" hangingPunct="1"/>
            <a:r>
              <a:rPr lang="en-US" b="1" smtClean="0">
                <a:solidFill>
                  <a:schemeClr val="tx1"/>
                </a:solidFill>
                <a:latin typeface="Futura Lt BT" pitchFamily="34" charset="0"/>
              </a:rPr>
              <a:t>AEPC SHS LFI Approach</a:t>
            </a:r>
          </a:p>
        </p:txBody>
      </p:sp>
      <p:sp>
        <p:nvSpPr>
          <p:cNvPr id="31" name="Oval 5"/>
          <p:cNvSpPr/>
          <p:nvPr/>
        </p:nvSpPr>
        <p:spPr>
          <a:xfrm>
            <a:off x="8675688" y="836613"/>
            <a:ext cx="236537" cy="228600"/>
          </a:xfrm>
          <a:prstGeom prst="ellipse">
            <a:avLst/>
          </a:prstGeom>
          <a:gradFill flip="none" rotWithShape="1">
            <a:gsLst>
              <a:gs pos="0">
                <a:schemeClr val="bg2">
                  <a:lumMod val="50000"/>
                </a:schemeClr>
              </a:gs>
              <a:gs pos="100000">
                <a:srgbClr val="FFFFFF"/>
              </a:gs>
            </a:gsLst>
            <a:lin ang="0" scaled="1"/>
            <a:tileRect/>
          </a:gradFill>
          <a:ln>
            <a:solidFill>
              <a:srgbClr val="A5002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37893" name="Rectangle 25"/>
          <p:cNvSpPr>
            <a:spLocks noChangeArrowheads="1"/>
          </p:cNvSpPr>
          <p:nvPr/>
        </p:nvSpPr>
        <p:spPr bwMode="auto">
          <a:xfrm>
            <a:off x="3849688" y="1287463"/>
            <a:ext cx="73025" cy="712787"/>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7894" name="Rectangle 26"/>
          <p:cNvSpPr>
            <a:spLocks noChangeArrowheads="1"/>
          </p:cNvSpPr>
          <p:nvPr/>
        </p:nvSpPr>
        <p:spPr bwMode="auto">
          <a:xfrm>
            <a:off x="2589213" y="2908300"/>
            <a:ext cx="21986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Subsidy after Installation</a:t>
            </a:r>
            <a:endParaRPr lang="en-US" sz="1400">
              <a:latin typeface="Futura Lt BT" pitchFamily="34" charset="0"/>
              <a:ea typeface="Futura Lt BT" pitchFamily="34" charset="0"/>
              <a:cs typeface="Arial" pitchFamily="34" charset="0"/>
            </a:endParaRPr>
          </a:p>
        </p:txBody>
      </p:sp>
      <p:sp>
        <p:nvSpPr>
          <p:cNvPr id="37895" name="Rectangle 27"/>
          <p:cNvSpPr>
            <a:spLocks noChangeArrowheads="1"/>
          </p:cNvSpPr>
          <p:nvPr/>
        </p:nvSpPr>
        <p:spPr bwMode="auto">
          <a:xfrm>
            <a:off x="6121400" y="1287463"/>
            <a:ext cx="73025" cy="712787"/>
          </a:xfrm>
          <a:prstGeom prst="rect">
            <a:avLst/>
          </a:prstGeom>
          <a:noFill/>
          <a:ln w="9525">
            <a:noFill/>
            <a:miter lim="800000"/>
            <a:headEnd/>
            <a:tailEnd/>
          </a:ln>
        </p:spPr>
        <p:txBody>
          <a:bodyPr lIns="0" tIns="0" rIns="0" bIns="0" anchor="ctr"/>
          <a:lstStyle/>
          <a:p>
            <a:pPr marL="342900" indent="-342900" algn="ctr" fontAlgn="ctr"/>
            <a:r>
              <a:rPr lang="en-US" sz="1600">
                <a:solidFill>
                  <a:srgbClr val="FFFFFF"/>
                </a:solidFill>
                <a:latin typeface="Futura Lt BT" pitchFamily="34" charset="0"/>
                <a:ea typeface="Futura Lt BT" pitchFamily="34" charset="0"/>
                <a:cs typeface="Arial" pitchFamily="34" charset="0"/>
              </a:rPr>
              <a:t> </a:t>
            </a:r>
            <a:endParaRPr lang="en-US" sz="1600">
              <a:latin typeface="Futura Lt BT" pitchFamily="34" charset="0"/>
              <a:ea typeface="Futura Lt BT" pitchFamily="34" charset="0"/>
              <a:cs typeface="Arial" pitchFamily="34" charset="0"/>
            </a:endParaRPr>
          </a:p>
        </p:txBody>
      </p:sp>
      <p:sp>
        <p:nvSpPr>
          <p:cNvPr id="37896" name="Rectangle 29"/>
          <p:cNvSpPr>
            <a:spLocks noChangeArrowheads="1"/>
          </p:cNvSpPr>
          <p:nvPr/>
        </p:nvSpPr>
        <p:spPr bwMode="auto">
          <a:xfrm>
            <a:off x="395288" y="2000250"/>
            <a:ext cx="1430337" cy="60325"/>
          </a:xfrm>
          <a:prstGeom prst="rect">
            <a:avLst/>
          </a:prstGeom>
          <a:noFill/>
          <a:ln w="9525">
            <a:noFill/>
            <a:miter lim="800000"/>
            <a:headEnd/>
            <a:tailEnd/>
          </a:ln>
        </p:spPr>
        <p:txBody>
          <a:bodyPr lIns="0" tIns="0" rIns="0" bIns="0" anchor="ctr"/>
          <a:lstStyle/>
          <a:p>
            <a:pPr>
              <a:spcBef>
                <a:spcPct val="20000"/>
              </a:spcBef>
            </a:pPr>
            <a:endParaRPr lang="en-US" sz="400">
              <a:latin typeface="Futura Lt BT" pitchFamily="34" charset="0"/>
            </a:endParaRPr>
          </a:p>
        </p:txBody>
      </p:sp>
      <p:sp>
        <p:nvSpPr>
          <p:cNvPr id="37897" name="Rectangle 30"/>
          <p:cNvSpPr>
            <a:spLocks noChangeArrowheads="1"/>
          </p:cNvSpPr>
          <p:nvPr/>
        </p:nvSpPr>
        <p:spPr bwMode="auto">
          <a:xfrm>
            <a:off x="1825625" y="2000250"/>
            <a:ext cx="52388"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7898" name="Rectangle 31"/>
          <p:cNvSpPr>
            <a:spLocks noChangeArrowheads="1"/>
          </p:cNvSpPr>
          <p:nvPr/>
        </p:nvSpPr>
        <p:spPr bwMode="auto">
          <a:xfrm>
            <a:off x="1878013" y="2000250"/>
            <a:ext cx="197167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7899" name="Rectangle 32"/>
          <p:cNvSpPr>
            <a:spLocks noChangeArrowheads="1"/>
          </p:cNvSpPr>
          <p:nvPr/>
        </p:nvSpPr>
        <p:spPr bwMode="auto">
          <a:xfrm>
            <a:off x="3849688" y="2000250"/>
            <a:ext cx="7302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7900" name="Rectangle 33"/>
          <p:cNvSpPr>
            <a:spLocks noChangeArrowheads="1"/>
          </p:cNvSpPr>
          <p:nvPr/>
        </p:nvSpPr>
        <p:spPr bwMode="auto">
          <a:xfrm>
            <a:off x="3922713" y="2000250"/>
            <a:ext cx="2198687"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7901" name="Rectangle 58"/>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37902" name="Line 149"/>
          <p:cNvSpPr>
            <a:spLocks noChangeShapeType="1"/>
          </p:cNvSpPr>
          <p:nvPr/>
        </p:nvSpPr>
        <p:spPr bwMode="auto">
          <a:xfrm>
            <a:off x="2589213" y="2276475"/>
            <a:ext cx="0" cy="1800225"/>
          </a:xfrm>
          <a:prstGeom prst="line">
            <a:avLst/>
          </a:prstGeom>
          <a:noFill/>
          <a:ln w="28575">
            <a:solidFill>
              <a:srgbClr val="A50021"/>
            </a:solidFill>
            <a:round/>
            <a:headEnd/>
            <a:tailEnd type="triangle" w="med" len="med"/>
          </a:ln>
        </p:spPr>
        <p:txBody>
          <a:bodyPr/>
          <a:lstStyle/>
          <a:p>
            <a:endParaRPr lang="en-US"/>
          </a:p>
        </p:txBody>
      </p:sp>
      <p:sp>
        <p:nvSpPr>
          <p:cNvPr id="37905" name="Rectangle 162"/>
          <p:cNvSpPr>
            <a:spLocks noChangeArrowheads="1"/>
          </p:cNvSpPr>
          <p:nvPr/>
        </p:nvSpPr>
        <p:spPr bwMode="auto">
          <a:xfrm>
            <a:off x="1692275"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37907" name="Rectangle 156"/>
          <p:cNvSpPr>
            <a:spLocks noChangeArrowheads="1"/>
          </p:cNvSpPr>
          <p:nvPr/>
        </p:nvSpPr>
        <p:spPr bwMode="auto">
          <a:xfrm>
            <a:off x="5637213" y="3630613"/>
            <a:ext cx="2822575" cy="360362"/>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Wholesale Loan (Zero Bonds)</a:t>
            </a:r>
          </a:p>
        </p:txBody>
      </p:sp>
      <p:sp>
        <p:nvSpPr>
          <p:cNvPr id="37908" name="AutoShape 158"/>
          <p:cNvSpPr>
            <a:spLocks noChangeArrowheads="1"/>
          </p:cNvSpPr>
          <p:nvPr/>
        </p:nvSpPr>
        <p:spPr bwMode="auto">
          <a:xfrm rot="10800000" flipV="1">
            <a:off x="4098925" y="3616325"/>
            <a:ext cx="1584325"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37909" name="Line 155"/>
          <p:cNvSpPr>
            <a:spLocks noChangeShapeType="1"/>
          </p:cNvSpPr>
          <p:nvPr/>
        </p:nvSpPr>
        <p:spPr bwMode="auto">
          <a:xfrm flipH="1">
            <a:off x="3635375" y="3357563"/>
            <a:ext cx="3168650" cy="719137"/>
          </a:xfrm>
          <a:prstGeom prst="line">
            <a:avLst/>
          </a:prstGeom>
          <a:noFill/>
          <a:ln w="28575">
            <a:solidFill>
              <a:srgbClr val="A50021"/>
            </a:solidFill>
            <a:round/>
            <a:headEnd/>
            <a:tailEnd type="triangle" w="med" len="med"/>
          </a:ln>
        </p:spPr>
        <p:txBody>
          <a:bodyPr/>
          <a:lstStyle/>
          <a:p>
            <a:endParaRPr lang="en-US"/>
          </a:p>
        </p:txBody>
      </p:sp>
      <p:sp>
        <p:nvSpPr>
          <p:cNvPr id="37912" name="Rectangle 166"/>
          <p:cNvSpPr>
            <a:spLocks noChangeArrowheads="1"/>
          </p:cNvSpPr>
          <p:nvPr/>
        </p:nvSpPr>
        <p:spPr bwMode="auto">
          <a:xfrm>
            <a:off x="1835150" y="4797425"/>
            <a:ext cx="1296988"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Due Dilligence</a:t>
            </a:r>
            <a:endParaRPr lang="en-US" sz="1400">
              <a:latin typeface="Futura Lt BT" pitchFamily="34" charset="0"/>
              <a:ea typeface="Futura Lt BT" pitchFamily="34" charset="0"/>
              <a:cs typeface="Arial" pitchFamily="34" charset="0"/>
            </a:endParaRPr>
          </a:p>
        </p:txBody>
      </p:sp>
      <p:sp>
        <p:nvSpPr>
          <p:cNvPr id="37913" name="Line 165"/>
          <p:cNvSpPr>
            <a:spLocks noChangeShapeType="1"/>
          </p:cNvSpPr>
          <p:nvPr/>
        </p:nvSpPr>
        <p:spPr bwMode="auto">
          <a:xfrm>
            <a:off x="1835150" y="4652963"/>
            <a:ext cx="0" cy="576262"/>
          </a:xfrm>
          <a:prstGeom prst="line">
            <a:avLst/>
          </a:prstGeom>
          <a:noFill/>
          <a:ln w="28575">
            <a:solidFill>
              <a:srgbClr val="A50021"/>
            </a:solidFill>
            <a:round/>
            <a:headEnd/>
            <a:tailEnd type="triangle" w="med" len="med"/>
          </a:ln>
        </p:spPr>
        <p:txBody>
          <a:bodyPr/>
          <a:lstStyle/>
          <a:p>
            <a:endParaRPr lang="en-US"/>
          </a:p>
        </p:txBody>
      </p:sp>
      <p:sp>
        <p:nvSpPr>
          <p:cNvPr id="37914" name="Rectangle 153"/>
          <p:cNvSpPr>
            <a:spLocks noChangeArrowheads="1"/>
          </p:cNvSpPr>
          <p:nvPr/>
        </p:nvSpPr>
        <p:spPr bwMode="auto">
          <a:xfrm>
            <a:off x="1692275"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Local Financial</a:t>
            </a:r>
          </a:p>
          <a:p>
            <a:pPr marL="342900" indent="-342900" algn="ctr" fontAlgn="b"/>
            <a:r>
              <a:rPr lang="en-US" sz="1400">
                <a:latin typeface="Futura Lt BT" pitchFamily="34" charset="0"/>
                <a:ea typeface="Futura Lt BT" pitchFamily="34" charset="0"/>
                <a:cs typeface="Arial" pitchFamily="34" charset="0"/>
              </a:rPr>
              <a:t>Institution (LFI)</a:t>
            </a:r>
          </a:p>
        </p:txBody>
      </p:sp>
      <p:sp>
        <p:nvSpPr>
          <p:cNvPr id="37915" name="Rectangle 168"/>
          <p:cNvSpPr>
            <a:spLocks noChangeArrowheads="1"/>
          </p:cNvSpPr>
          <p:nvPr/>
        </p:nvSpPr>
        <p:spPr bwMode="auto">
          <a:xfrm>
            <a:off x="3275013" y="4797425"/>
            <a:ext cx="10810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Installments</a:t>
            </a:r>
            <a:endParaRPr lang="en-US" sz="1400">
              <a:latin typeface="Futura Lt BT" pitchFamily="34" charset="0"/>
              <a:ea typeface="Futura Lt BT" pitchFamily="34" charset="0"/>
              <a:cs typeface="Arial" pitchFamily="34" charset="0"/>
            </a:endParaRPr>
          </a:p>
        </p:txBody>
      </p:sp>
      <p:sp>
        <p:nvSpPr>
          <p:cNvPr id="37916" name="Rectangle 154"/>
          <p:cNvSpPr>
            <a:spLocks noChangeArrowheads="1"/>
          </p:cNvSpPr>
          <p:nvPr/>
        </p:nvSpPr>
        <p:spPr bwMode="auto">
          <a:xfrm>
            <a:off x="5651500" y="27813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Urban</a:t>
            </a:r>
          </a:p>
          <a:p>
            <a:pPr marL="342900" indent="-342900" algn="ctr" fontAlgn="b"/>
            <a:r>
              <a:rPr lang="en-US" sz="1400">
                <a:latin typeface="Futura Lt BT" pitchFamily="34" charset="0"/>
                <a:ea typeface="Futura Lt BT" pitchFamily="34" charset="0"/>
                <a:cs typeface="Arial" pitchFamily="34" charset="0"/>
              </a:rPr>
              <a:t>Financial Institutions</a:t>
            </a:r>
          </a:p>
        </p:txBody>
      </p:sp>
      <p:sp>
        <p:nvSpPr>
          <p:cNvPr id="37917" name="Rectangle 171"/>
          <p:cNvSpPr>
            <a:spLocks noChangeArrowheads="1"/>
          </p:cNvSpPr>
          <p:nvPr/>
        </p:nvSpPr>
        <p:spPr bwMode="auto">
          <a:xfrm>
            <a:off x="4643438" y="2133600"/>
            <a:ext cx="2879725"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List of pre-selected banks</a:t>
            </a:r>
            <a:endParaRPr lang="en-US" sz="1400">
              <a:latin typeface="Futura Lt BT" pitchFamily="34" charset="0"/>
              <a:ea typeface="Futura Lt BT" pitchFamily="34" charset="0"/>
              <a:cs typeface="Arial" pitchFamily="34" charset="0"/>
            </a:endParaRPr>
          </a:p>
        </p:txBody>
      </p:sp>
      <p:sp>
        <p:nvSpPr>
          <p:cNvPr id="37918" name="Line 170"/>
          <p:cNvSpPr>
            <a:spLocks noChangeShapeType="1"/>
          </p:cNvSpPr>
          <p:nvPr/>
        </p:nvSpPr>
        <p:spPr bwMode="auto">
          <a:xfrm>
            <a:off x="3635375" y="2276475"/>
            <a:ext cx="3024188" cy="504825"/>
          </a:xfrm>
          <a:prstGeom prst="line">
            <a:avLst/>
          </a:prstGeom>
          <a:noFill/>
          <a:ln w="28575">
            <a:solidFill>
              <a:srgbClr val="A50021"/>
            </a:solidFill>
            <a:prstDash val="sysDot"/>
            <a:round/>
            <a:headEnd/>
            <a:tailEnd type="triangle" w="med" len="med"/>
          </a:ln>
        </p:spPr>
        <p:txBody>
          <a:bodyPr/>
          <a:lstStyle/>
          <a:p>
            <a:endParaRPr lang="en-US"/>
          </a:p>
        </p:txBody>
      </p:sp>
      <p:sp>
        <p:nvSpPr>
          <p:cNvPr id="37920" name="Line 167"/>
          <p:cNvSpPr>
            <a:spLocks noChangeShapeType="1"/>
          </p:cNvSpPr>
          <p:nvPr/>
        </p:nvSpPr>
        <p:spPr bwMode="auto">
          <a:xfrm rot="10800000">
            <a:off x="3275013" y="4652963"/>
            <a:ext cx="0" cy="576262"/>
          </a:xfrm>
          <a:prstGeom prst="line">
            <a:avLst/>
          </a:prstGeom>
          <a:noFill/>
          <a:ln w="28575">
            <a:solidFill>
              <a:srgbClr val="A50021"/>
            </a:solidFill>
            <a:round/>
            <a:headEnd/>
            <a:tailEnd type="triangle" w="med" len="med"/>
          </a:ln>
        </p:spPr>
        <p:txBody>
          <a:bodyPr/>
          <a:lstStyle/>
          <a:p>
            <a:endParaRPr lang="en-US"/>
          </a:p>
        </p:txBody>
      </p:sp>
      <p:sp>
        <p:nvSpPr>
          <p:cNvPr id="37926" name="Rectangle 153"/>
          <p:cNvSpPr>
            <a:spLocks noChangeArrowheads="1"/>
          </p:cNvSpPr>
          <p:nvPr/>
        </p:nvSpPr>
        <p:spPr bwMode="auto">
          <a:xfrm>
            <a:off x="5651500"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SHS Supplier</a:t>
            </a:r>
          </a:p>
        </p:txBody>
      </p:sp>
      <p:sp>
        <p:nvSpPr>
          <p:cNvPr id="37927" name="Line 155"/>
          <p:cNvSpPr>
            <a:spLocks noChangeShapeType="1"/>
          </p:cNvSpPr>
          <p:nvPr/>
        </p:nvSpPr>
        <p:spPr bwMode="auto">
          <a:xfrm>
            <a:off x="3635375" y="4365625"/>
            <a:ext cx="2016125" cy="0"/>
          </a:xfrm>
          <a:prstGeom prst="line">
            <a:avLst/>
          </a:prstGeom>
          <a:noFill/>
          <a:ln w="28575">
            <a:solidFill>
              <a:srgbClr val="A50021"/>
            </a:solidFill>
            <a:round/>
            <a:headEnd/>
            <a:tailEnd type="triangle" w="med" len="med"/>
          </a:ln>
        </p:spPr>
        <p:txBody>
          <a:bodyPr/>
          <a:lstStyle/>
          <a:p>
            <a:endParaRPr lang="en-US"/>
          </a:p>
        </p:txBody>
      </p:sp>
      <p:sp>
        <p:nvSpPr>
          <p:cNvPr id="37930" name="Rectangle 166"/>
          <p:cNvSpPr>
            <a:spLocks noChangeArrowheads="1"/>
          </p:cNvSpPr>
          <p:nvPr/>
        </p:nvSpPr>
        <p:spPr bwMode="auto">
          <a:xfrm>
            <a:off x="5867400" y="4797425"/>
            <a:ext cx="1800225"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Solar Home System</a:t>
            </a:r>
            <a:endParaRPr lang="en-US" sz="1400">
              <a:latin typeface="Futura Lt BT" pitchFamily="34" charset="0"/>
              <a:ea typeface="Futura Lt BT" pitchFamily="34" charset="0"/>
              <a:cs typeface="Arial" pitchFamily="34" charset="0"/>
            </a:endParaRPr>
          </a:p>
        </p:txBody>
      </p:sp>
      <p:sp>
        <p:nvSpPr>
          <p:cNvPr id="37929" name="AutoShape 158"/>
          <p:cNvSpPr>
            <a:spLocks noChangeArrowheads="1"/>
          </p:cNvSpPr>
          <p:nvPr/>
        </p:nvSpPr>
        <p:spPr bwMode="auto">
          <a:xfrm rot="10800000" flipV="1">
            <a:off x="4067175" y="4797425"/>
            <a:ext cx="1873250"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37928" name="Line 155"/>
          <p:cNvSpPr>
            <a:spLocks noChangeShapeType="1"/>
          </p:cNvSpPr>
          <p:nvPr/>
        </p:nvSpPr>
        <p:spPr bwMode="auto">
          <a:xfrm flipH="1">
            <a:off x="3635375" y="4652963"/>
            <a:ext cx="2952750" cy="574675"/>
          </a:xfrm>
          <a:prstGeom prst="line">
            <a:avLst/>
          </a:prstGeom>
          <a:noFill/>
          <a:ln w="28575">
            <a:solidFill>
              <a:srgbClr val="A5002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32"/>
          <p:cNvGrpSpPr>
            <a:grpSpLocks/>
          </p:cNvGrpSpPr>
          <p:nvPr/>
        </p:nvGrpSpPr>
        <p:grpSpPr bwMode="auto">
          <a:xfrm>
            <a:off x="250825" y="1287463"/>
            <a:ext cx="8497888" cy="4878387"/>
            <a:chOff x="158" y="811"/>
            <a:chExt cx="5353" cy="3073"/>
          </a:xfrm>
        </p:grpSpPr>
        <p:sp>
          <p:nvSpPr>
            <p:cNvPr id="38939" name="Rectangle 33"/>
            <p:cNvSpPr>
              <a:spLocks noChangeArrowheads="1"/>
            </p:cNvSpPr>
            <p:nvPr/>
          </p:nvSpPr>
          <p:spPr bwMode="auto">
            <a:xfrm>
              <a:off x="158" y="1582"/>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Intermediate</a:t>
              </a:r>
            </a:p>
            <a:p>
              <a:pPr marL="342900" indent="-342900" fontAlgn="ctr"/>
              <a:r>
                <a:rPr lang="en-US" sz="1400">
                  <a:solidFill>
                    <a:srgbClr val="FFFFFF"/>
                  </a:solidFill>
                  <a:latin typeface="Futura Lt BT" pitchFamily="34" charset="0"/>
                  <a:ea typeface="Futura Lt BT" pitchFamily="34" charset="0"/>
                  <a:cs typeface="Arial" pitchFamily="34" charset="0"/>
                </a:rPr>
                <a:t>Financial Level</a:t>
              </a:r>
            </a:p>
            <a:p>
              <a:pPr marL="342900" indent="-342900" fontAlgn="ctr"/>
              <a:r>
                <a:rPr lang="en-US" sz="1400">
                  <a:solidFill>
                    <a:srgbClr val="FFFFFF"/>
                  </a:solidFill>
                  <a:latin typeface="Futura Lt BT" pitchFamily="34" charset="0"/>
                  <a:ea typeface="Futura Lt BT" pitchFamily="34" charset="0"/>
                  <a:cs typeface="Arial" pitchFamily="34" charset="0"/>
                </a:rPr>
                <a:t>(meso)</a:t>
              </a:r>
            </a:p>
          </p:txBody>
        </p:sp>
        <p:sp>
          <p:nvSpPr>
            <p:cNvPr id="38940" name="Rectangle 34"/>
            <p:cNvSpPr>
              <a:spLocks noChangeArrowheads="1"/>
            </p:cNvSpPr>
            <p:nvPr/>
          </p:nvSpPr>
          <p:spPr bwMode="auto">
            <a:xfrm>
              <a:off x="158" y="2353"/>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Service</a:t>
              </a:r>
            </a:p>
            <a:p>
              <a:pPr marL="342900" indent="-342900" fontAlgn="ctr"/>
              <a:r>
                <a:rPr lang="en-US" sz="1400">
                  <a:solidFill>
                    <a:srgbClr val="FFFFFF"/>
                  </a:solidFill>
                  <a:latin typeface="Futura Lt BT" pitchFamily="34" charset="0"/>
                  <a:ea typeface="Futura Lt BT" pitchFamily="34" charset="0"/>
                  <a:cs typeface="Arial" pitchFamily="34" charset="0"/>
                </a:rPr>
                <a:t>Provider</a:t>
              </a:r>
            </a:p>
            <a:p>
              <a:pPr marL="342900" indent="-342900" fontAlgn="ctr"/>
              <a:r>
                <a:rPr lang="en-US" sz="1400">
                  <a:solidFill>
                    <a:srgbClr val="FFFFFF"/>
                  </a:solidFill>
                  <a:latin typeface="Futura Lt BT" pitchFamily="34" charset="0"/>
                  <a:ea typeface="Futura Lt BT" pitchFamily="34" charset="0"/>
                  <a:cs typeface="Arial" pitchFamily="34" charset="0"/>
                </a:rPr>
                <a:t>(local)</a:t>
              </a:r>
            </a:p>
          </p:txBody>
        </p:sp>
        <p:sp>
          <p:nvSpPr>
            <p:cNvPr id="38941" name="Rectangle 35"/>
            <p:cNvSpPr>
              <a:spLocks noChangeArrowheads="1"/>
            </p:cNvSpPr>
            <p:nvPr/>
          </p:nvSpPr>
          <p:spPr bwMode="auto">
            <a:xfrm>
              <a:off x="158" y="3124"/>
              <a:ext cx="5353" cy="760"/>
            </a:xfrm>
            <a:prstGeom prst="rect">
              <a:avLst/>
            </a:prstGeom>
            <a:solidFill>
              <a:srgbClr val="C0C0C0"/>
            </a:solidFill>
            <a:ln w="9525" algn="ctr">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End-User</a:t>
              </a:r>
            </a:p>
            <a:p>
              <a:pPr marL="342900" indent="-342900" fontAlgn="ctr"/>
              <a:r>
                <a:rPr lang="en-US" sz="1400">
                  <a:solidFill>
                    <a:srgbClr val="FFFFFF"/>
                  </a:solidFill>
                  <a:latin typeface="Futura Lt BT" pitchFamily="34" charset="0"/>
                  <a:ea typeface="Futura Lt BT" pitchFamily="34" charset="0"/>
                  <a:cs typeface="Arial" pitchFamily="34" charset="0"/>
                </a:rPr>
                <a:t>(micro)</a:t>
              </a:r>
            </a:p>
          </p:txBody>
        </p:sp>
        <p:sp>
          <p:nvSpPr>
            <p:cNvPr id="38942" name="Rectangle 36"/>
            <p:cNvSpPr>
              <a:spLocks noChangeArrowheads="1"/>
            </p:cNvSpPr>
            <p:nvPr/>
          </p:nvSpPr>
          <p:spPr bwMode="auto">
            <a:xfrm>
              <a:off x="158" y="811"/>
              <a:ext cx="5353" cy="760"/>
            </a:xfrm>
            <a:prstGeom prst="rect">
              <a:avLst/>
            </a:prstGeom>
            <a:solidFill>
              <a:srgbClr val="C0C0C0"/>
            </a:solidFill>
            <a:ln w="9525">
              <a:noFill/>
              <a:miter lim="800000"/>
              <a:headEnd/>
              <a:tailEnd/>
            </a:ln>
          </p:spPr>
          <p:txBody>
            <a:bodyPr lIns="180000" tIns="72000" rIns="0" bIns="0"/>
            <a:lstStyle/>
            <a:p>
              <a:pPr marL="342900" indent="-342900" fontAlgn="ctr"/>
              <a:r>
                <a:rPr lang="en-US" sz="1400">
                  <a:solidFill>
                    <a:srgbClr val="FFFFFF"/>
                  </a:solidFill>
                  <a:latin typeface="Futura Lt BT" pitchFamily="34" charset="0"/>
                  <a:ea typeface="Futura Lt BT" pitchFamily="34" charset="0"/>
                  <a:cs typeface="Arial" pitchFamily="34" charset="0"/>
                </a:rPr>
                <a:t>Governmental</a:t>
              </a:r>
            </a:p>
            <a:p>
              <a:pPr marL="342900" indent="-342900" fontAlgn="ctr"/>
              <a:r>
                <a:rPr lang="en-US" sz="1400">
                  <a:solidFill>
                    <a:srgbClr val="FFFFFF"/>
                  </a:solidFill>
                  <a:latin typeface="Futura Lt BT" pitchFamily="34" charset="0"/>
                  <a:ea typeface="Futura Lt BT" pitchFamily="34" charset="0"/>
                  <a:cs typeface="Arial" pitchFamily="34" charset="0"/>
                </a:rPr>
                <a:t>Donor- Level</a:t>
              </a:r>
            </a:p>
            <a:p>
              <a:pPr marL="342900" indent="-342900" fontAlgn="ctr"/>
              <a:r>
                <a:rPr lang="en-US" sz="1400">
                  <a:solidFill>
                    <a:srgbClr val="FFFFFF"/>
                  </a:solidFill>
                  <a:latin typeface="Futura Lt BT" pitchFamily="34" charset="0"/>
                  <a:ea typeface="Futura Lt BT" pitchFamily="34" charset="0"/>
                  <a:cs typeface="Arial" pitchFamily="34" charset="0"/>
                </a:rPr>
                <a:t>(macro)</a:t>
              </a:r>
              <a:endParaRPr lang="en-US" sz="1400">
                <a:latin typeface="Futura Lt BT" pitchFamily="34" charset="0"/>
                <a:ea typeface="Futura Lt BT" pitchFamily="34" charset="0"/>
                <a:cs typeface="Arial" pitchFamily="34" charset="0"/>
              </a:endParaRPr>
            </a:p>
          </p:txBody>
        </p:sp>
      </p:grpSp>
      <p:sp>
        <p:nvSpPr>
          <p:cNvPr id="38915" name="Rectangle 236"/>
          <p:cNvSpPr>
            <a:spLocks noGrp="1" noChangeArrowheads="1"/>
          </p:cNvSpPr>
          <p:nvPr>
            <p:ph type="title" sz="quarter" idx="4294967295"/>
          </p:nvPr>
        </p:nvSpPr>
        <p:spPr/>
        <p:txBody>
          <a:bodyPr/>
          <a:lstStyle/>
          <a:p>
            <a:pPr algn="l" eaLnBrk="1" hangingPunct="1"/>
            <a:r>
              <a:rPr lang="de-DE" smtClean="0">
                <a:latin typeface="Futura Lt BT" pitchFamily="34" charset="0"/>
              </a:rPr>
              <a:t>Wholesale Lending Model for Micro Hydro (community)</a:t>
            </a:r>
            <a:endParaRPr lang="en-US" smtClean="0">
              <a:latin typeface="Futura Lt BT" pitchFamily="34" charset="0"/>
            </a:endParaRPr>
          </a:p>
        </p:txBody>
      </p:sp>
      <p:sp>
        <p:nvSpPr>
          <p:cNvPr id="38916" name="Rectangle 4"/>
          <p:cNvSpPr>
            <a:spLocks noChangeArrowheads="1"/>
          </p:cNvSpPr>
          <p:nvPr/>
        </p:nvSpPr>
        <p:spPr bwMode="auto">
          <a:xfrm>
            <a:off x="3849688" y="1287463"/>
            <a:ext cx="73025" cy="712787"/>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8966" name="Rectangle 54"/>
          <p:cNvSpPr>
            <a:spLocks noChangeArrowheads="1"/>
          </p:cNvSpPr>
          <p:nvPr/>
        </p:nvSpPr>
        <p:spPr bwMode="auto">
          <a:xfrm>
            <a:off x="1547813" y="5157788"/>
            <a:ext cx="7494587" cy="935037"/>
          </a:xfrm>
          <a:prstGeom prst="rect">
            <a:avLst/>
          </a:prstGeom>
          <a:solidFill>
            <a:schemeClr val="bg1"/>
          </a:solidFill>
          <a:ln w="28575" cap="rnd">
            <a:solidFill>
              <a:schemeClr val="tx1"/>
            </a:solidFill>
            <a:prstDash val="sysDot"/>
            <a:miter lim="800000"/>
            <a:headEnd/>
            <a:tailEnd/>
          </a:ln>
          <a:effectLst/>
        </p:spPr>
        <p:txBody>
          <a:bodyPr wrap="none" anchor="ctr"/>
          <a:lstStyle/>
          <a:p>
            <a:pPr algn="ctr"/>
            <a:endParaRPr lang="de-DE" sz="1400"/>
          </a:p>
          <a:p>
            <a:pPr algn="ctr"/>
            <a:endParaRPr lang="de-DE" sz="1400"/>
          </a:p>
          <a:p>
            <a:pPr algn="ctr"/>
            <a:endParaRPr lang="de-DE" sz="1600"/>
          </a:p>
          <a:p>
            <a:pPr algn="ctr"/>
            <a:r>
              <a:rPr lang="de-DE" sz="1400"/>
              <a:t>Community</a:t>
            </a:r>
          </a:p>
        </p:txBody>
      </p:sp>
      <p:sp>
        <p:nvSpPr>
          <p:cNvPr id="38917" name="Rectangle 5"/>
          <p:cNvSpPr>
            <a:spLocks noChangeArrowheads="1"/>
          </p:cNvSpPr>
          <p:nvPr/>
        </p:nvSpPr>
        <p:spPr bwMode="auto">
          <a:xfrm>
            <a:off x="2589213" y="2908300"/>
            <a:ext cx="21986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Subsidy after Installation</a:t>
            </a:r>
            <a:endParaRPr lang="en-US" sz="1400">
              <a:latin typeface="Futura Lt BT" pitchFamily="34" charset="0"/>
              <a:ea typeface="Futura Lt BT" pitchFamily="34" charset="0"/>
              <a:cs typeface="Arial" pitchFamily="34" charset="0"/>
            </a:endParaRPr>
          </a:p>
        </p:txBody>
      </p:sp>
      <p:sp>
        <p:nvSpPr>
          <p:cNvPr id="38918" name="Rectangle 6"/>
          <p:cNvSpPr>
            <a:spLocks noChangeArrowheads="1"/>
          </p:cNvSpPr>
          <p:nvPr/>
        </p:nvSpPr>
        <p:spPr bwMode="auto">
          <a:xfrm>
            <a:off x="6121400" y="1287463"/>
            <a:ext cx="73025" cy="712787"/>
          </a:xfrm>
          <a:prstGeom prst="rect">
            <a:avLst/>
          </a:prstGeom>
          <a:noFill/>
          <a:ln w="9525">
            <a:noFill/>
            <a:miter lim="800000"/>
            <a:headEnd/>
            <a:tailEnd/>
          </a:ln>
        </p:spPr>
        <p:txBody>
          <a:bodyPr lIns="0" tIns="0" rIns="0" bIns="0" anchor="ctr"/>
          <a:lstStyle/>
          <a:p>
            <a:pPr marL="342900" indent="-342900" algn="ctr" fontAlgn="ctr"/>
            <a:r>
              <a:rPr lang="en-US" sz="1600">
                <a:solidFill>
                  <a:srgbClr val="FFFFFF"/>
                </a:solidFill>
                <a:latin typeface="Futura Lt BT" pitchFamily="34" charset="0"/>
                <a:ea typeface="Futura Lt BT" pitchFamily="34" charset="0"/>
                <a:cs typeface="Arial" pitchFamily="34" charset="0"/>
              </a:rPr>
              <a:t> </a:t>
            </a:r>
            <a:endParaRPr lang="en-US" sz="1600">
              <a:latin typeface="Futura Lt BT" pitchFamily="34" charset="0"/>
              <a:ea typeface="Futura Lt BT" pitchFamily="34" charset="0"/>
              <a:cs typeface="Arial" pitchFamily="34" charset="0"/>
            </a:endParaRPr>
          </a:p>
        </p:txBody>
      </p:sp>
      <p:sp>
        <p:nvSpPr>
          <p:cNvPr id="38919" name="Rectangle 7"/>
          <p:cNvSpPr>
            <a:spLocks noChangeArrowheads="1"/>
          </p:cNvSpPr>
          <p:nvPr/>
        </p:nvSpPr>
        <p:spPr bwMode="auto">
          <a:xfrm>
            <a:off x="395288" y="2000250"/>
            <a:ext cx="1430337" cy="60325"/>
          </a:xfrm>
          <a:prstGeom prst="rect">
            <a:avLst/>
          </a:prstGeom>
          <a:noFill/>
          <a:ln w="9525">
            <a:noFill/>
            <a:miter lim="800000"/>
            <a:headEnd/>
            <a:tailEnd/>
          </a:ln>
        </p:spPr>
        <p:txBody>
          <a:bodyPr lIns="0" tIns="0" rIns="0" bIns="0" anchor="ctr"/>
          <a:lstStyle/>
          <a:p>
            <a:pPr>
              <a:spcBef>
                <a:spcPct val="20000"/>
              </a:spcBef>
            </a:pPr>
            <a:endParaRPr lang="en-US" sz="400">
              <a:latin typeface="Futura Lt BT" pitchFamily="34" charset="0"/>
            </a:endParaRPr>
          </a:p>
        </p:txBody>
      </p:sp>
      <p:sp>
        <p:nvSpPr>
          <p:cNvPr id="38920" name="Rectangle 8"/>
          <p:cNvSpPr>
            <a:spLocks noChangeArrowheads="1"/>
          </p:cNvSpPr>
          <p:nvPr/>
        </p:nvSpPr>
        <p:spPr bwMode="auto">
          <a:xfrm>
            <a:off x="1825625" y="2000250"/>
            <a:ext cx="52388"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8921" name="Rectangle 9"/>
          <p:cNvSpPr>
            <a:spLocks noChangeArrowheads="1"/>
          </p:cNvSpPr>
          <p:nvPr/>
        </p:nvSpPr>
        <p:spPr bwMode="auto">
          <a:xfrm>
            <a:off x="1878013" y="2000250"/>
            <a:ext cx="197167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8922" name="Rectangle 10"/>
          <p:cNvSpPr>
            <a:spLocks noChangeArrowheads="1"/>
          </p:cNvSpPr>
          <p:nvPr/>
        </p:nvSpPr>
        <p:spPr bwMode="auto">
          <a:xfrm>
            <a:off x="3849688" y="2000250"/>
            <a:ext cx="73025"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8923" name="Rectangle 11"/>
          <p:cNvSpPr>
            <a:spLocks noChangeArrowheads="1"/>
          </p:cNvSpPr>
          <p:nvPr/>
        </p:nvSpPr>
        <p:spPr bwMode="auto">
          <a:xfrm>
            <a:off x="3922713" y="2000250"/>
            <a:ext cx="2198687" cy="60325"/>
          </a:xfrm>
          <a:prstGeom prst="rect">
            <a:avLst/>
          </a:prstGeom>
          <a:noFill/>
          <a:ln w="9525">
            <a:noFill/>
            <a:miter lim="800000"/>
            <a:headEnd/>
            <a:tailEnd/>
          </a:ln>
        </p:spPr>
        <p:txBody>
          <a:bodyPr lIns="0" tIns="0" rIns="0" bIns="0" anchor="b"/>
          <a:lstStyle/>
          <a:p>
            <a:pPr>
              <a:spcBef>
                <a:spcPct val="20000"/>
              </a:spcBef>
            </a:pPr>
            <a:endParaRPr lang="en-US" sz="400">
              <a:latin typeface="Futura Lt BT" pitchFamily="34" charset="0"/>
            </a:endParaRPr>
          </a:p>
        </p:txBody>
      </p:sp>
      <p:sp>
        <p:nvSpPr>
          <p:cNvPr id="38924" name="Rectangle 12"/>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38925" name="Line 13"/>
          <p:cNvSpPr>
            <a:spLocks noChangeShapeType="1"/>
          </p:cNvSpPr>
          <p:nvPr/>
        </p:nvSpPr>
        <p:spPr bwMode="auto">
          <a:xfrm>
            <a:off x="2589213" y="2276475"/>
            <a:ext cx="0" cy="1800225"/>
          </a:xfrm>
          <a:prstGeom prst="line">
            <a:avLst/>
          </a:prstGeom>
          <a:noFill/>
          <a:ln w="28575">
            <a:solidFill>
              <a:srgbClr val="A50021"/>
            </a:solidFill>
            <a:round/>
            <a:headEnd/>
            <a:tailEnd type="triangle" w="med" len="med"/>
          </a:ln>
        </p:spPr>
        <p:txBody>
          <a:bodyPr/>
          <a:lstStyle/>
          <a:p>
            <a:endParaRPr lang="en-US"/>
          </a:p>
        </p:txBody>
      </p:sp>
      <p:sp>
        <p:nvSpPr>
          <p:cNvPr id="38926" name="Rectangle 16"/>
          <p:cNvSpPr>
            <a:spLocks noChangeArrowheads="1"/>
          </p:cNvSpPr>
          <p:nvPr/>
        </p:nvSpPr>
        <p:spPr bwMode="auto">
          <a:xfrm>
            <a:off x="1692275"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38930" name="Rectangle 23"/>
          <p:cNvSpPr>
            <a:spLocks noChangeArrowheads="1"/>
          </p:cNvSpPr>
          <p:nvPr/>
        </p:nvSpPr>
        <p:spPr bwMode="auto">
          <a:xfrm>
            <a:off x="827088" y="4724400"/>
            <a:ext cx="107950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Micro Loan</a:t>
            </a:r>
            <a:endParaRPr lang="en-US" sz="1400">
              <a:latin typeface="Futura Lt BT" pitchFamily="34" charset="0"/>
              <a:ea typeface="Futura Lt BT" pitchFamily="34" charset="0"/>
              <a:cs typeface="Arial" pitchFamily="34" charset="0"/>
            </a:endParaRPr>
          </a:p>
        </p:txBody>
      </p:sp>
      <p:sp>
        <p:nvSpPr>
          <p:cNvPr id="38931" name="Line 24"/>
          <p:cNvSpPr>
            <a:spLocks noChangeShapeType="1"/>
          </p:cNvSpPr>
          <p:nvPr/>
        </p:nvSpPr>
        <p:spPr bwMode="auto">
          <a:xfrm>
            <a:off x="1979613" y="4652963"/>
            <a:ext cx="0" cy="576262"/>
          </a:xfrm>
          <a:prstGeom prst="line">
            <a:avLst/>
          </a:prstGeom>
          <a:noFill/>
          <a:ln w="28575">
            <a:solidFill>
              <a:srgbClr val="A50021"/>
            </a:solidFill>
            <a:round/>
            <a:headEnd/>
            <a:tailEnd type="triangle" w="med" len="med"/>
          </a:ln>
        </p:spPr>
        <p:txBody>
          <a:bodyPr/>
          <a:lstStyle/>
          <a:p>
            <a:endParaRPr lang="en-US"/>
          </a:p>
        </p:txBody>
      </p:sp>
      <p:sp>
        <p:nvSpPr>
          <p:cNvPr id="38933" name="Rectangle 26"/>
          <p:cNvSpPr>
            <a:spLocks noChangeArrowheads="1"/>
          </p:cNvSpPr>
          <p:nvPr/>
        </p:nvSpPr>
        <p:spPr bwMode="auto">
          <a:xfrm>
            <a:off x="2555875" y="4724400"/>
            <a:ext cx="1081088"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Installments</a:t>
            </a:r>
            <a:endParaRPr lang="en-US" sz="1400">
              <a:latin typeface="Futura Lt BT" pitchFamily="34" charset="0"/>
              <a:ea typeface="Futura Lt BT" pitchFamily="34" charset="0"/>
              <a:cs typeface="Arial" pitchFamily="34" charset="0"/>
            </a:endParaRPr>
          </a:p>
        </p:txBody>
      </p:sp>
      <p:sp>
        <p:nvSpPr>
          <p:cNvPr id="38935" name="Rectangle 28"/>
          <p:cNvSpPr>
            <a:spLocks noChangeArrowheads="1"/>
          </p:cNvSpPr>
          <p:nvPr/>
        </p:nvSpPr>
        <p:spPr bwMode="auto">
          <a:xfrm>
            <a:off x="6659563" y="2319338"/>
            <a:ext cx="208915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Deprived Sector Lending</a:t>
            </a:r>
            <a:endParaRPr lang="en-US" sz="1400">
              <a:latin typeface="Futura Lt BT" pitchFamily="34" charset="0"/>
              <a:ea typeface="Futura Lt BT" pitchFamily="34" charset="0"/>
              <a:cs typeface="Arial" pitchFamily="34" charset="0"/>
            </a:endParaRPr>
          </a:p>
        </p:txBody>
      </p:sp>
      <p:sp>
        <p:nvSpPr>
          <p:cNvPr id="38936" name="Line 29"/>
          <p:cNvSpPr>
            <a:spLocks noChangeShapeType="1"/>
          </p:cNvSpPr>
          <p:nvPr/>
        </p:nvSpPr>
        <p:spPr bwMode="auto">
          <a:xfrm>
            <a:off x="6659563" y="2205038"/>
            <a:ext cx="0" cy="576262"/>
          </a:xfrm>
          <a:prstGeom prst="line">
            <a:avLst/>
          </a:prstGeom>
          <a:noFill/>
          <a:ln w="28575">
            <a:solidFill>
              <a:srgbClr val="A50021"/>
            </a:solidFill>
            <a:prstDash val="sysDot"/>
            <a:round/>
            <a:headEnd/>
            <a:tailEnd type="triangle" w="med" len="med"/>
          </a:ln>
        </p:spPr>
        <p:txBody>
          <a:bodyPr/>
          <a:lstStyle/>
          <a:p>
            <a:endParaRPr lang="en-US"/>
          </a:p>
        </p:txBody>
      </p:sp>
      <p:sp>
        <p:nvSpPr>
          <p:cNvPr id="38937" name="Rectangle 30"/>
          <p:cNvSpPr>
            <a:spLocks noChangeArrowheads="1"/>
          </p:cNvSpPr>
          <p:nvPr/>
        </p:nvSpPr>
        <p:spPr bwMode="auto">
          <a:xfrm>
            <a:off x="5651500" y="162877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Government</a:t>
            </a:r>
          </a:p>
        </p:txBody>
      </p:sp>
      <p:sp>
        <p:nvSpPr>
          <p:cNvPr id="38938" name="Line 31"/>
          <p:cNvSpPr>
            <a:spLocks noChangeShapeType="1"/>
          </p:cNvSpPr>
          <p:nvPr/>
        </p:nvSpPr>
        <p:spPr bwMode="auto">
          <a:xfrm rot="10800000">
            <a:off x="3635375" y="4724400"/>
            <a:ext cx="1800225" cy="504825"/>
          </a:xfrm>
          <a:prstGeom prst="line">
            <a:avLst/>
          </a:prstGeom>
          <a:noFill/>
          <a:ln w="28575">
            <a:solidFill>
              <a:srgbClr val="A50021"/>
            </a:solidFill>
            <a:round/>
            <a:headEnd/>
            <a:tailEnd type="triangle" w="med" len="med"/>
          </a:ln>
        </p:spPr>
        <p:txBody>
          <a:bodyPr/>
          <a:lstStyle/>
          <a:p>
            <a:endParaRPr lang="en-US"/>
          </a:p>
        </p:txBody>
      </p:sp>
      <p:sp>
        <p:nvSpPr>
          <p:cNvPr id="38944" name="Rectangle 16"/>
          <p:cNvSpPr>
            <a:spLocks noChangeArrowheads="1"/>
          </p:cNvSpPr>
          <p:nvPr/>
        </p:nvSpPr>
        <p:spPr bwMode="auto">
          <a:xfrm>
            <a:off x="3779838"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38945" name="Rectangle 16"/>
          <p:cNvSpPr>
            <a:spLocks noChangeArrowheads="1"/>
          </p:cNvSpPr>
          <p:nvPr/>
        </p:nvSpPr>
        <p:spPr bwMode="auto">
          <a:xfrm>
            <a:off x="5867400" y="5229225"/>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Customer</a:t>
            </a:r>
          </a:p>
        </p:txBody>
      </p:sp>
      <p:sp>
        <p:nvSpPr>
          <p:cNvPr id="38946" name="Rectangle 16"/>
          <p:cNvSpPr>
            <a:spLocks noChangeArrowheads="1"/>
          </p:cNvSpPr>
          <p:nvPr/>
        </p:nvSpPr>
        <p:spPr bwMode="auto">
          <a:xfrm>
            <a:off x="7956550" y="5229225"/>
            <a:ext cx="1008063"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endParaRPr lang="en-US" sz="1400">
              <a:latin typeface="Futura Lt BT" pitchFamily="34" charset="0"/>
              <a:ea typeface="Futura Lt BT" pitchFamily="34" charset="0"/>
              <a:cs typeface="Arial" pitchFamily="34" charset="0"/>
            </a:endParaRPr>
          </a:p>
        </p:txBody>
      </p:sp>
      <p:sp>
        <p:nvSpPr>
          <p:cNvPr id="38947" name="Rectangle 35"/>
          <p:cNvSpPr>
            <a:spLocks noChangeArrowheads="1"/>
          </p:cNvSpPr>
          <p:nvPr/>
        </p:nvSpPr>
        <p:spPr bwMode="auto">
          <a:xfrm>
            <a:off x="8893175" y="5084763"/>
            <a:ext cx="250825" cy="1081087"/>
          </a:xfrm>
          <a:prstGeom prst="rect">
            <a:avLst/>
          </a:prstGeom>
          <a:solidFill>
            <a:schemeClr val="bg1"/>
          </a:solidFill>
          <a:ln w="9525">
            <a:noFill/>
            <a:miter lim="800000"/>
            <a:headEnd/>
            <a:tailEnd/>
          </a:ln>
          <a:effectLst/>
        </p:spPr>
        <p:txBody>
          <a:bodyPr wrap="none" anchor="ctr"/>
          <a:lstStyle/>
          <a:p>
            <a:endParaRPr lang="en-US"/>
          </a:p>
        </p:txBody>
      </p:sp>
      <p:sp>
        <p:nvSpPr>
          <p:cNvPr id="38948" name="Line 31"/>
          <p:cNvSpPr>
            <a:spLocks noChangeShapeType="1"/>
          </p:cNvSpPr>
          <p:nvPr/>
        </p:nvSpPr>
        <p:spPr bwMode="auto">
          <a:xfrm rot="10800000">
            <a:off x="3635375" y="4724400"/>
            <a:ext cx="3960813" cy="504825"/>
          </a:xfrm>
          <a:prstGeom prst="line">
            <a:avLst/>
          </a:prstGeom>
          <a:noFill/>
          <a:ln w="28575">
            <a:solidFill>
              <a:srgbClr val="A50021"/>
            </a:solidFill>
            <a:round/>
            <a:headEnd/>
            <a:tailEnd type="triangle" w="med" len="med"/>
          </a:ln>
        </p:spPr>
        <p:txBody>
          <a:bodyPr/>
          <a:lstStyle/>
          <a:p>
            <a:endParaRPr lang="en-US"/>
          </a:p>
        </p:txBody>
      </p:sp>
      <p:sp>
        <p:nvSpPr>
          <p:cNvPr id="38949" name="Line 31"/>
          <p:cNvSpPr>
            <a:spLocks noChangeShapeType="1"/>
          </p:cNvSpPr>
          <p:nvPr/>
        </p:nvSpPr>
        <p:spPr bwMode="auto">
          <a:xfrm rot="10800000">
            <a:off x="3635375" y="4724400"/>
            <a:ext cx="5329238" cy="433388"/>
          </a:xfrm>
          <a:prstGeom prst="line">
            <a:avLst/>
          </a:prstGeom>
          <a:noFill/>
          <a:ln w="28575">
            <a:solidFill>
              <a:srgbClr val="A50021"/>
            </a:solidFill>
            <a:round/>
            <a:headEnd/>
            <a:tailEnd type="triangle" w="med" len="med"/>
          </a:ln>
        </p:spPr>
        <p:txBody>
          <a:bodyPr/>
          <a:lstStyle/>
          <a:p>
            <a:endParaRPr lang="en-US"/>
          </a:p>
        </p:txBody>
      </p:sp>
      <p:sp>
        <p:nvSpPr>
          <p:cNvPr id="38950" name="Line 25"/>
          <p:cNvSpPr>
            <a:spLocks noChangeShapeType="1"/>
          </p:cNvSpPr>
          <p:nvPr/>
        </p:nvSpPr>
        <p:spPr bwMode="auto">
          <a:xfrm rot="10800000">
            <a:off x="3635375" y="4652963"/>
            <a:ext cx="0" cy="576262"/>
          </a:xfrm>
          <a:prstGeom prst="line">
            <a:avLst/>
          </a:prstGeom>
          <a:noFill/>
          <a:ln w="28575">
            <a:solidFill>
              <a:srgbClr val="A50021"/>
            </a:solidFill>
            <a:round/>
            <a:headEnd/>
            <a:tailEnd type="triangle" w="med" len="med"/>
          </a:ln>
        </p:spPr>
        <p:txBody>
          <a:bodyPr/>
          <a:lstStyle/>
          <a:p>
            <a:endParaRPr lang="en-US"/>
          </a:p>
        </p:txBody>
      </p:sp>
      <p:sp>
        <p:nvSpPr>
          <p:cNvPr id="38951" name="Line 24"/>
          <p:cNvSpPr>
            <a:spLocks noChangeShapeType="1"/>
          </p:cNvSpPr>
          <p:nvPr/>
        </p:nvSpPr>
        <p:spPr bwMode="auto">
          <a:xfrm>
            <a:off x="1979613" y="4724400"/>
            <a:ext cx="2160587" cy="504825"/>
          </a:xfrm>
          <a:prstGeom prst="line">
            <a:avLst/>
          </a:prstGeom>
          <a:noFill/>
          <a:ln w="28575">
            <a:solidFill>
              <a:srgbClr val="A50021"/>
            </a:solidFill>
            <a:round/>
            <a:headEnd/>
            <a:tailEnd type="triangle" w="med" len="med"/>
          </a:ln>
        </p:spPr>
        <p:txBody>
          <a:bodyPr/>
          <a:lstStyle/>
          <a:p>
            <a:endParaRPr lang="en-US"/>
          </a:p>
        </p:txBody>
      </p:sp>
      <p:sp>
        <p:nvSpPr>
          <p:cNvPr id="38952" name="Line 24"/>
          <p:cNvSpPr>
            <a:spLocks noChangeShapeType="1"/>
          </p:cNvSpPr>
          <p:nvPr/>
        </p:nvSpPr>
        <p:spPr bwMode="auto">
          <a:xfrm>
            <a:off x="1979613" y="4652963"/>
            <a:ext cx="4176712" cy="576262"/>
          </a:xfrm>
          <a:prstGeom prst="line">
            <a:avLst/>
          </a:prstGeom>
          <a:noFill/>
          <a:ln w="28575">
            <a:solidFill>
              <a:srgbClr val="A50021"/>
            </a:solidFill>
            <a:round/>
            <a:headEnd/>
            <a:tailEnd type="triangle" w="med" len="med"/>
          </a:ln>
        </p:spPr>
        <p:txBody>
          <a:bodyPr/>
          <a:lstStyle/>
          <a:p>
            <a:endParaRPr lang="en-US"/>
          </a:p>
        </p:txBody>
      </p:sp>
      <p:sp>
        <p:nvSpPr>
          <p:cNvPr id="38953" name="Line 24"/>
          <p:cNvSpPr>
            <a:spLocks noChangeShapeType="1"/>
          </p:cNvSpPr>
          <p:nvPr/>
        </p:nvSpPr>
        <p:spPr bwMode="auto">
          <a:xfrm>
            <a:off x="1979613" y="4673600"/>
            <a:ext cx="6264275" cy="555625"/>
          </a:xfrm>
          <a:prstGeom prst="line">
            <a:avLst/>
          </a:prstGeom>
          <a:noFill/>
          <a:ln w="28575">
            <a:solidFill>
              <a:srgbClr val="A50021"/>
            </a:solidFill>
            <a:round/>
            <a:headEnd/>
            <a:tailEnd type="triangle" w="med" len="med"/>
          </a:ln>
        </p:spPr>
        <p:txBody>
          <a:bodyPr/>
          <a:lstStyle/>
          <a:p>
            <a:endParaRPr lang="en-US"/>
          </a:p>
        </p:txBody>
      </p:sp>
      <p:sp>
        <p:nvSpPr>
          <p:cNvPr id="38932" name="Rectangle 25"/>
          <p:cNvSpPr>
            <a:spLocks noChangeArrowheads="1"/>
          </p:cNvSpPr>
          <p:nvPr/>
        </p:nvSpPr>
        <p:spPr bwMode="auto">
          <a:xfrm>
            <a:off x="1692275"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Local Financial</a:t>
            </a:r>
          </a:p>
          <a:p>
            <a:pPr marL="342900" indent="-342900" algn="ctr" fontAlgn="b"/>
            <a:r>
              <a:rPr lang="en-US" sz="1400">
                <a:latin typeface="Futura Lt BT" pitchFamily="34" charset="0"/>
                <a:ea typeface="Futura Lt BT" pitchFamily="34" charset="0"/>
                <a:cs typeface="Arial" pitchFamily="34" charset="0"/>
              </a:rPr>
              <a:t>Institution</a:t>
            </a:r>
          </a:p>
        </p:txBody>
      </p:sp>
      <p:sp>
        <p:nvSpPr>
          <p:cNvPr id="38954" name="Rectangle 58"/>
          <p:cNvSpPr>
            <a:spLocks noChangeArrowheads="1"/>
          </p:cNvSpPr>
          <p:nvPr/>
        </p:nvSpPr>
        <p:spPr bwMode="auto">
          <a:xfrm>
            <a:off x="1692275" y="1646238"/>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AEPC</a:t>
            </a:r>
          </a:p>
        </p:txBody>
      </p:sp>
      <p:sp>
        <p:nvSpPr>
          <p:cNvPr id="38955" name="Rectangle 156"/>
          <p:cNvSpPr>
            <a:spLocks noChangeArrowheads="1"/>
          </p:cNvSpPr>
          <p:nvPr/>
        </p:nvSpPr>
        <p:spPr bwMode="auto">
          <a:xfrm>
            <a:off x="5637213" y="3630613"/>
            <a:ext cx="2822575" cy="360362"/>
          </a:xfrm>
          <a:prstGeom prst="rect">
            <a:avLst/>
          </a:prstGeom>
          <a:solidFill>
            <a:srgbClr val="969696"/>
          </a:solidFill>
          <a:ln w="9525" algn="ctr">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Wholesale Loan (Zero Bonds)</a:t>
            </a:r>
          </a:p>
        </p:txBody>
      </p:sp>
      <p:sp>
        <p:nvSpPr>
          <p:cNvPr id="38956" name="AutoShape 158"/>
          <p:cNvSpPr>
            <a:spLocks noChangeArrowheads="1"/>
          </p:cNvSpPr>
          <p:nvPr/>
        </p:nvSpPr>
        <p:spPr bwMode="auto">
          <a:xfrm rot="10800000" flipV="1">
            <a:off x="4098925" y="3616325"/>
            <a:ext cx="1584325" cy="360363"/>
          </a:xfrm>
          <a:prstGeom prst="rtTriangle">
            <a:avLst/>
          </a:prstGeom>
          <a:solidFill>
            <a:srgbClr val="969696"/>
          </a:solidFill>
          <a:ln w="9525" algn="ctr">
            <a:noFill/>
            <a:miter lim="800000"/>
            <a:headEnd/>
            <a:tailEnd/>
          </a:ln>
        </p:spPr>
        <p:txBody>
          <a:bodyPr lIns="108000" tIns="0" rIns="0" bIns="0" anchor="ctr"/>
          <a:lstStyle/>
          <a:p>
            <a:endParaRPr lang="en-US"/>
          </a:p>
        </p:txBody>
      </p:sp>
      <p:sp>
        <p:nvSpPr>
          <p:cNvPr id="38957" name="Line 155"/>
          <p:cNvSpPr>
            <a:spLocks noChangeShapeType="1"/>
          </p:cNvSpPr>
          <p:nvPr/>
        </p:nvSpPr>
        <p:spPr bwMode="auto">
          <a:xfrm flipH="1">
            <a:off x="3635375" y="3357563"/>
            <a:ext cx="3168650" cy="719137"/>
          </a:xfrm>
          <a:prstGeom prst="line">
            <a:avLst/>
          </a:prstGeom>
          <a:noFill/>
          <a:ln w="28575">
            <a:solidFill>
              <a:srgbClr val="A50021"/>
            </a:solidFill>
            <a:round/>
            <a:headEnd/>
            <a:tailEnd type="triangle" w="med" len="med"/>
          </a:ln>
        </p:spPr>
        <p:txBody>
          <a:bodyPr/>
          <a:lstStyle/>
          <a:p>
            <a:endParaRPr lang="en-US"/>
          </a:p>
        </p:txBody>
      </p:sp>
      <p:sp>
        <p:nvSpPr>
          <p:cNvPr id="38958" name="Rectangle 154"/>
          <p:cNvSpPr>
            <a:spLocks noChangeArrowheads="1"/>
          </p:cNvSpPr>
          <p:nvPr/>
        </p:nvSpPr>
        <p:spPr bwMode="auto">
          <a:xfrm>
            <a:off x="5651500" y="27813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Urban</a:t>
            </a:r>
          </a:p>
          <a:p>
            <a:pPr marL="342900" indent="-342900" algn="ctr" fontAlgn="b"/>
            <a:r>
              <a:rPr lang="en-US" sz="1400">
                <a:latin typeface="Futura Lt BT" pitchFamily="34" charset="0"/>
                <a:ea typeface="Futura Lt BT" pitchFamily="34" charset="0"/>
                <a:cs typeface="Arial" pitchFamily="34" charset="0"/>
              </a:rPr>
              <a:t>Financial Institutions</a:t>
            </a:r>
          </a:p>
        </p:txBody>
      </p:sp>
      <p:sp>
        <p:nvSpPr>
          <p:cNvPr id="38959" name="Rectangle 171"/>
          <p:cNvSpPr>
            <a:spLocks noChangeArrowheads="1"/>
          </p:cNvSpPr>
          <p:nvPr/>
        </p:nvSpPr>
        <p:spPr bwMode="auto">
          <a:xfrm>
            <a:off x="2986088" y="2492375"/>
            <a:ext cx="2233612"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List of pre-selected banks</a:t>
            </a:r>
            <a:endParaRPr lang="en-US" sz="1400">
              <a:latin typeface="Futura Lt BT" pitchFamily="34" charset="0"/>
              <a:ea typeface="Futura Lt BT" pitchFamily="34" charset="0"/>
              <a:cs typeface="Arial" pitchFamily="34" charset="0"/>
            </a:endParaRPr>
          </a:p>
        </p:txBody>
      </p:sp>
      <p:sp>
        <p:nvSpPr>
          <p:cNvPr id="38960" name="Line 170"/>
          <p:cNvSpPr>
            <a:spLocks noChangeShapeType="1"/>
          </p:cNvSpPr>
          <p:nvPr/>
        </p:nvSpPr>
        <p:spPr bwMode="auto">
          <a:xfrm>
            <a:off x="3635375" y="2276475"/>
            <a:ext cx="3024188" cy="504825"/>
          </a:xfrm>
          <a:prstGeom prst="line">
            <a:avLst/>
          </a:prstGeom>
          <a:noFill/>
          <a:ln w="28575">
            <a:solidFill>
              <a:srgbClr val="A50021"/>
            </a:solidFill>
            <a:prstDash val="sysDot"/>
            <a:round/>
            <a:headEnd/>
            <a:tailEnd type="triangle" w="med" len="med"/>
          </a:ln>
        </p:spPr>
        <p:txBody>
          <a:bodyPr/>
          <a:lstStyle/>
          <a:p>
            <a:endParaRPr lang="en-US"/>
          </a:p>
        </p:txBody>
      </p:sp>
      <p:sp>
        <p:nvSpPr>
          <p:cNvPr id="38961" name="Rectangle 153"/>
          <p:cNvSpPr>
            <a:spLocks noChangeArrowheads="1"/>
          </p:cNvSpPr>
          <p:nvPr/>
        </p:nvSpPr>
        <p:spPr bwMode="auto">
          <a:xfrm>
            <a:off x="5651500" y="4076700"/>
            <a:ext cx="1971675" cy="603250"/>
          </a:xfrm>
          <a:prstGeom prst="rect">
            <a:avLst/>
          </a:prstGeom>
          <a:solidFill>
            <a:schemeClr val="bg1"/>
          </a:solidFill>
          <a:ln w="12700">
            <a:solidFill>
              <a:schemeClr val="bg2"/>
            </a:solidFill>
            <a:miter lim="800000"/>
            <a:headEnd/>
            <a:tailEnd/>
          </a:ln>
        </p:spPr>
        <p:txBody>
          <a:bodyPr lIns="90000" tIns="46800" rIns="90000" bIns="46800" anchor="ctr"/>
          <a:lstStyle/>
          <a:p>
            <a:pPr marL="342900" indent="-342900" algn="ctr" fontAlgn="b"/>
            <a:r>
              <a:rPr lang="en-US" sz="1400">
                <a:latin typeface="Futura Lt BT" pitchFamily="34" charset="0"/>
                <a:ea typeface="Futura Lt BT" pitchFamily="34" charset="0"/>
                <a:cs typeface="Arial" pitchFamily="34" charset="0"/>
              </a:rPr>
              <a:t>Micro Hydro Supplier</a:t>
            </a:r>
          </a:p>
        </p:txBody>
      </p:sp>
      <p:sp>
        <p:nvSpPr>
          <p:cNvPr id="38962" name="Line 155"/>
          <p:cNvSpPr>
            <a:spLocks noChangeShapeType="1"/>
          </p:cNvSpPr>
          <p:nvPr/>
        </p:nvSpPr>
        <p:spPr bwMode="auto">
          <a:xfrm>
            <a:off x="3635375" y="4365625"/>
            <a:ext cx="2016125" cy="0"/>
          </a:xfrm>
          <a:prstGeom prst="line">
            <a:avLst/>
          </a:prstGeom>
          <a:noFill/>
          <a:ln w="28575">
            <a:solidFill>
              <a:srgbClr val="A50021"/>
            </a:solidFill>
            <a:round/>
            <a:headEnd/>
            <a:tailEnd type="triangle" w="med" len="med"/>
          </a:ln>
        </p:spPr>
        <p:txBody>
          <a:bodyPr/>
          <a:lstStyle/>
          <a:p>
            <a:endParaRPr lang="en-US"/>
          </a:p>
        </p:txBody>
      </p:sp>
      <p:sp>
        <p:nvSpPr>
          <p:cNvPr id="38967" name="Line 13"/>
          <p:cNvSpPr>
            <a:spLocks noChangeShapeType="1"/>
          </p:cNvSpPr>
          <p:nvPr/>
        </p:nvSpPr>
        <p:spPr bwMode="auto">
          <a:xfrm>
            <a:off x="6659563" y="4652963"/>
            <a:ext cx="0" cy="431800"/>
          </a:xfrm>
          <a:prstGeom prst="line">
            <a:avLst/>
          </a:prstGeom>
          <a:noFill/>
          <a:ln w="28575">
            <a:solidFill>
              <a:srgbClr val="A50021"/>
            </a:solidFill>
            <a:round/>
            <a:headEnd/>
            <a:tailEnd type="triangle" w="med" len="med"/>
          </a:ln>
        </p:spPr>
        <p:txBody>
          <a:bodyPr/>
          <a:lstStyle/>
          <a:p>
            <a:endParaRPr lang="en-US"/>
          </a:p>
        </p:txBody>
      </p:sp>
      <p:sp>
        <p:nvSpPr>
          <p:cNvPr id="38968" name="Rectangle 5"/>
          <p:cNvSpPr>
            <a:spLocks noChangeArrowheads="1"/>
          </p:cNvSpPr>
          <p:nvPr/>
        </p:nvSpPr>
        <p:spPr bwMode="auto">
          <a:xfrm>
            <a:off x="6659563" y="4652963"/>
            <a:ext cx="1225550"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Micro Hydor Plant</a:t>
            </a:r>
            <a:endParaRPr lang="en-US" sz="1400">
              <a:latin typeface="Futura Lt BT" pitchFamily="34" charset="0"/>
              <a:ea typeface="Futura Lt BT" pitchFamily="34" charset="0"/>
              <a:cs typeface="Arial" pitchFamily="34" charset="0"/>
            </a:endParaRPr>
          </a:p>
        </p:txBody>
      </p:sp>
      <p:sp>
        <p:nvSpPr>
          <p:cNvPr id="38969" name="Rectangle 5"/>
          <p:cNvSpPr>
            <a:spLocks noChangeArrowheads="1"/>
          </p:cNvSpPr>
          <p:nvPr/>
        </p:nvSpPr>
        <p:spPr bwMode="auto">
          <a:xfrm>
            <a:off x="4643438" y="4365625"/>
            <a:ext cx="865187" cy="352425"/>
          </a:xfrm>
          <a:prstGeom prst="rect">
            <a:avLst/>
          </a:prstGeom>
          <a:solidFill>
            <a:srgbClr val="969696"/>
          </a:solidFill>
          <a:ln w="9525">
            <a:noFill/>
            <a:miter lim="800000"/>
            <a:headEnd/>
            <a:tailEnd/>
          </a:ln>
        </p:spPr>
        <p:txBody>
          <a:bodyPr lIns="108000" tIns="0" rIns="0" bIns="0" anchor="ctr"/>
          <a:lstStyle/>
          <a:p>
            <a:pPr marL="342900" indent="-342900" fontAlgn="ctr"/>
            <a:r>
              <a:rPr lang="en-US" sz="1400">
                <a:solidFill>
                  <a:srgbClr val="FFFFFF"/>
                </a:solidFill>
                <a:latin typeface="Futura Lt BT" pitchFamily="34" charset="0"/>
                <a:ea typeface="Futura Lt BT" pitchFamily="34" charset="0"/>
                <a:cs typeface="Arial" pitchFamily="34" charset="0"/>
              </a:rPr>
              <a:t>Payment</a:t>
            </a:r>
            <a:endParaRPr lang="en-US" sz="1400">
              <a:latin typeface="Futura Lt BT" pitchFamily="34" charset="0"/>
              <a:ea typeface="Futura Lt BT"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4_Standarddesign">
  <a:themeElements>
    <a:clrScheme name="4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Standard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Standarddesign">
  <a:themeElements>
    <a:clrScheme name="5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Standarddesign">
      <a:majorFont>
        <a:latin typeface="Futura Lt BT"/>
        <a:ea typeface=""/>
        <a:cs typeface=""/>
      </a:majorFont>
      <a:minorFont>
        <a:latin typeface="Futura Lt BT"/>
        <a:ea typeface="Futura Lt BT"/>
        <a:cs typeface="Futura Lt B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984</Words>
  <Application>Microsoft Office PowerPoint</Application>
  <PresentationFormat>Bildschirmpräsentation (4:3)</PresentationFormat>
  <Paragraphs>242</Paragraphs>
  <Slides>11</Slides>
  <Notes>11</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11</vt:i4>
      </vt:variant>
    </vt:vector>
  </HeadingPairs>
  <TitlesOfParts>
    <vt:vector size="18" baseType="lpstr">
      <vt:lpstr>Arial</vt:lpstr>
      <vt:lpstr>Futura Lt BT</vt:lpstr>
      <vt:lpstr>ＭＳ Ｐゴシック</vt:lpstr>
      <vt:lpstr>Calibri</vt:lpstr>
      <vt:lpstr>Futura Bk BT</vt:lpstr>
      <vt:lpstr>4_Standarddesign</vt:lpstr>
      <vt:lpstr>5_Standarddesign</vt:lpstr>
      <vt:lpstr>Implementation Models Initiation Assessment Mission</vt:lpstr>
      <vt:lpstr>Folie 2</vt:lpstr>
      <vt:lpstr>Base models (1)</vt:lpstr>
      <vt:lpstr>Base models (2)</vt:lpstr>
      <vt:lpstr>Current Operational Modalities</vt:lpstr>
      <vt:lpstr>Clean Development Bank – Biogas Vendor Model</vt:lpstr>
      <vt:lpstr>Clean Development Bank – SHS Wholesale Model</vt:lpstr>
      <vt:lpstr>AEPC SHS LFI Approach</vt:lpstr>
      <vt:lpstr>Wholesale Lending Model for Micro Hydro (community)</vt:lpstr>
      <vt:lpstr>Integrated Model for Incremental Improvements (Ghatta Model for water pumps)</vt:lpstr>
      <vt:lpstr>Special Fund Model (dedicated to a technology)</vt:lpstr>
    </vt:vector>
  </TitlesOfParts>
  <Company>MICRO ENERGY intl.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victoria.vandromme</dc:creator>
  <cp:lastModifiedBy>ME Sebastian</cp:lastModifiedBy>
  <cp:revision>368</cp:revision>
  <dcterms:created xsi:type="dcterms:W3CDTF">2012-02-22T22:21:32Z</dcterms:created>
  <dcterms:modified xsi:type="dcterms:W3CDTF">2013-02-25T22:34:24Z</dcterms:modified>
</cp:coreProperties>
</file>